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6" r:id="rId5"/>
    <p:sldId id="294" r:id="rId6"/>
    <p:sldId id="297" r:id="rId7"/>
    <p:sldId id="298" r:id="rId8"/>
    <p:sldId id="299" r:id="rId9"/>
    <p:sldId id="300" r:id="rId10"/>
    <p:sldId id="301" r:id="rId11"/>
    <p:sldId id="302" r:id="rId12"/>
    <p:sldId id="303" r:id="rId13"/>
    <p:sldId id="304" r:id="rId14"/>
    <p:sldId id="305" r:id="rId15"/>
    <p:sldId id="306" r:id="rId16"/>
    <p:sldId id="308" r:id="rId17"/>
    <p:sldId id="309" r:id="rId18"/>
    <p:sldId id="310" r:id="rId19"/>
    <p:sldId id="311" r:id="rId20"/>
    <p:sldId id="312" r:id="rId21"/>
    <p:sldId id="313" r:id="rId22"/>
    <p:sldId id="314" r:id="rId23"/>
    <p:sldId id="315" r:id="rId24"/>
    <p:sldId id="316" r:id="rId25"/>
    <p:sldId id="317" r:id="rId26"/>
    <p:sldId id="318" r:id="rId27"/>
    <p:sldId id="319" r:id="rId28"/>
    <p:sldId id="320" r:id="rId29"/>
    <p:sldId id="322" r:id="rId30"/>
    <p:sldId id="323" r:id="rId31"/>
    <p:sldId id="321" r:id="rId32"/>
    <p:sldId id="324" r:id="rId33"/>
    <p:sldId id="325" r:id="rId34"/>
    <p:sldId id="29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10" y="-14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15/07/2016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15/07/2016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15/07/2016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15/07/2016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15/07/2016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15/07/2016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838842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15/07/2016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15/07/2016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Unit 1.1 </a:t>
            </a:r>
            <a:br>
              <a:rPr lang="en-GB" dirty="0" smtClean="0"/>
            </a:br>
            <a:r>
              <a:rPr lang="en-GB" dirty="0" smtClean="0"/>
              <a:t>System Architecture</a:t>
            </a:r>
            <a:br>
              <a:rPr lang="en-GB" dirty="0" smtClean="0"/>
            </a:br>
            <a:r>
              <a:rPr lang="en-GB" dirty="0" smtClean="0"/>
              <a:t>Lesson 2</a:t>
            </a:r>
            <a:endParaRPr lang="en-GB" dirty="0"/>
          </a:p>
        </p:txBody>
      </p:sp>
    </p:spTree>
    <p:extLst>
      <p:ext uri="{BB962C8B-B14F-4D97-AF65-F5344CB8AC3E}">
        <p14:creationId xmlns:p14="http://schemas.microsoft.com/office/powerpoint/2010/main" val="38914654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Main Memory</a:t>
            </a:r>
          </a:p>
        </p:txBody>
      </p:sp>
      <p:sp>
        <p:nvSpPr>
          <p:cNvPr id="3" name="Content Placeholder 2"/>
          <p:cNvSpPr>
            <a:spLocks noGrp="1"/>
          </p:cNvSpPr>
          <p:nvPr>
            <p:ph idx="1"/>
          </p:nvPr>
        </p:nvSpPr>
        <p:spPr/>
        <p:txBody>
          <a:bodyPr>
            <a:normAutofit/>
          </a:bodyPr>
          <a:lstStyle/>
          <a:p>
            <a:r>
              <a:rPr lang="en-GB" sz="2400" dirty="0"/>
              <a:t>ROM – Read Only Memory</a:t>
            </a:r>
          </a:p>
          <a:p>
            <a:pPr lvl="1"/>
            <a:r>
              <a:rPr lang="en-GB" dirty="0"/>
              <a:t>Instructions are permanently etched onto a ROM Chip</a:t>
            </a:r>
          </a:p>
          <a:p>
            <a:pPr lvl="1"/>
            <a:r>
              <a:rPr lang="en-GB" dirty="0"/>
              <a:t>When power is turned off – instructions still remain on the ROM chip.</a:t>
            </a:r>
          </a:p>
          <a:p>
            <a:pPr lvl="1"/>
            <a:r>
              <a:rPr lang="en-GB" dirty="0"/>
              <a:t>Bootstrap Loader is held in ROM</a:t>
            </a:r>
          </a:p>
          <a:p>
            <a:pPr lvl="2"/>
            <a:r>
              <a:rPr lang="en-GB" sz="2400" dirty="0"/>
              <a:t>Gives the instructions to start up the Operating System</a:t>
            </a:r>
          </a:p>
          <a:p>
            <a:endParaRPr lang="en-GB" sz="2400" dirty="0"/>
          </a:p>
        </p:txBody>
      </p:sp>
    </p:spTree>
    <p:extLst>
      <p:ext uri="{BB962C8B-B14F-4D97-AF65-F5344CB8AC3E}">
        <p14:creationId xmlns:p14="http://schemas.microsoft.com/office/powerpoint/2010/main" val="35173495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Main Memory</a:t>
            </a:r>
          </a:p>
        </p:txBody>
      </p:sp>
      <p:sp>
        <p:nvSpPr>
          <p:cNvPr id="3" name="Content Placeholder 2"/>
          <p:cNvSpPr>
            <a:spLocks noGrp="1"/>
          </p:cNvSpPr>
          <p:nvPr>
            <p:ph idx="1"/>
          </p:nvPr>
        </p:nvSpPr>
        <p:spPr/>
        <p:txBody>
          <a:bodyPr>
            <a:noAutofit/>
          </a:bodyPr>
          <a:lstStyle/>
          <a:p>
            <a:r>
              <a:rPr lang="en-GB" sz="2400" dirty="0"/>
              <a:t>EEPROM – Electronically Erasable Programmable Read Only Memory</a:t>
            </a:r>
          </a:p>
          <a:p>
            <a:pPr lvl="1"/>
            <a:r>
              <a:rPr lang="en-GB" dirty="0"/>
              <a:t>E.g. </a:t>
            </a:r>
            <a:r>
              <a:rPr lang="en-GB" dirty="0" err="1"/>
              <a:t>Sim</a:t>
            </a:r>
            <a:r>
              <a:rPr lang="en-GB" dirty="0"/>
              <a:t> cards / Flash Memory</a:t>
            </a:r>
          </a:p>
          <a:p>
            <a:pPr lvl="1"/>
            <a:endParaRPr lang="en-GB" dirty="0"/>
          </a:p>
          <a:p>
            <a:pPr lvl="1"/>
            <a:r>
              <a:rPr lang="en-GB" dirty="0"/>
              <a:t>Instructions/Data can be erased electronically and replaced</a:t>
            </a:r>
          </a:p>
          <a:p>
            <a:endParaRPr lang="en-GB" sz="2400" dirty="0"/>
          </a:p>
        </p:txBody>
      </p:sp>
    </p:spTree>
    <p:extLst>
      <p:ext uri="{BB962C8B-B14F-4D97-AF65-F5344CB8AC3E}">
        <p14:creationId xmlns:p14="http://schemas.microsoft.com/office/powerpoint/2010/main" val="239256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I/O Controllers</a:t>
            </a:r>
          </a:p>
        </p:txBody>
      </p:sp>
      <p:sp>
        <p:nvSpPr>
          <p:cNvPr id="3" name="Content Placeholder 2"/>
          <p:cNvSpPr>
            <a:spLocks noGrp="1"/>
          </p:cNvSpPr>
          <p:nvPr>
            <p:ph idx="1"/>
          </p:nvPr>
        </p:nvSpPr>
        <p:spPr/>
        <p:txBody>
          <a:bodyPr>
            <a:normAutofit/>
          </a:bodyPr>
          <a:lstStyle/>
          <a:p>
            <a:r>
              <a:rPr lang="en-GB" sz="2400" dirty="0"/>
              <a:t>These are used to allow an interface between a hardware device external to the motherboard (e.g. a Keyboard) and the Processor itself.</a:t>
            </a:r>
          </a:p>
          <a:p>
            <a:r>
              <a:rPr lang="en-GB" sz="2400" dirty="0"/>
              <a:t>I/O controllers are used for:</a:t>
            </a:r>
          </a:p>
          <a:p>
            <a:pPr lvl="1"/>
            <a:r>
              <a:rPr lang="en-GB" dirty="0"/>
              <a:t>Keyboard, Mouse, Disk Drive, VDU</a:t>
            </a:r>
          </a:p>
          <a:p>
            <a:endParaRPr lang="en-GB" sz="2400" dirty="0"/>
          </a:p>
        </p:txBody>
      </p:sp>
    </p:spTree>
    <p:extLst>
      <p:ext uri="{BB962C8B-B14F-4D97-AF65-F5344CB8AC3E}">
        <p14:creationId xmlns:p14="http://schemas.microsoft.com/office/powerpoint/2010/main" val="19263933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System Busses</a:t>
            </a:r>
          </a:p>
        </p:txBody>
      </p:sp>
      <p:sp>
        <p:nvSpPr>
          <p:cNvPr id="3" name="Content Placeholder 2"/>
          <p:cNvSpPr>
            <a:spLocks noGrp="1"/>
          </p:cNvSpPr>
          <p:nvPr>
            <p:ph idx="1"/>
          </p:nvPr>
        </p:nvSpPr>
        <p:spPr/>
        <p:txBody>
          <a:bodyPr>
            <a:normAutofit/>
          </a:bodyPr>
          <a:lstStyle/>
          <a:p>
            <a:r>
              <a:rPr lang="en-GB" altLang="en-US" sz="2400" dirty="0"/>
              <a:t>A bus is a set of parallel wires connecting two or more independent components of a computer system in order to pass signals between them.</a:t>
            </a:r>
          </a:p>
          <a:p>
            <a:pPr>
              <a:buNone/>
            </a:pPr>
            <a:endParaRPr lang="en-GB" altLang="en-US" sz="2400" dirty="0"/>
          </a:p>
          <a:p>
            <a:r>
              <a:rPr lang="en-GB" altLang="en-US" sz="2400" dirty="0"/>
              <a:t>The System is split into three separate busses:</a:t>
            </a:r>
          </a:p>
          <a:p>
            <a:pPr lvl="1"/>
            <a:r>
              <a:rPr lang="en-GB" altLang="en-US" dirty="0"/>
              <a:t>The data bus</a:t>
            </a:r>
          </a:p>
          <a:p>
            <a:pPr lvl="1"/>
            <a:r>
              <a:rPr lang="en-GB" altLang="en-US" dirty="0"/>
              <a:t>The address bus</a:t>
            </a:r>
          </a:p>
          <a:p>
            <a:pPr lvl="1"/>
            <a:r>
              <a:rPr lang="en-GB" altLang="en-US" dirty="0"/>
              <a:t>The control bus</a:t>
            </a:r>
          </a:p>
          <a:p>
            <a:endParaRPr lang="en-GB" sz="2400" dirty="0"/>
          </a:p>
          <a:p>
            <a:endParaRPr lang="en-GB" sz="2400" dirty="0"/>
          </a:p>
        </p:txBody>
      </p:sp>
    </p:spTree>
    <p:extLst>
      <p:ext uri="{BB962C8B-B14F-4D97-AF65-F5344CB8AC3E}">
        <p14:creationId xmlns:p14="http://schemas.microsoft.com/office/powerpoint/2010/main" val="32445944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Address Bus</a:t>
            </a:r>
          </a:p>
        </p:txBody>
      </p:sp>
      <p:sp>
        <p:nvSpPr>
          <p:cNvPr id="3" name="Content Placeholder 2"/>
          <p:cNvSpPr>
            <a:spLocks noGrp="1"/>
          </p:cNvSpPr>
          <p:nvPr>
            <p:ph idx="1"/>
          </p:nvPr>
        </p:nvSpPr>
        <p:spPr/>
        <p:txBody>
          <a:bodyPr>
            <a:normAutofit/>
          </a:bodyPr>
          <a:lstStyle/>
          <a:p>
            <a:r>
              <a:rPr lang="en-GB" sz="2400" dirty="0"/>
              <a:t>Carries addresses from the Processor to main memory or other I/O devices</a:t>
            </a:r>
          </a:p>
          <a:p>
            <a:r>
              <a:rPr lang="en-GB" sz="2400" dirty="0"/>
              <a:t>It is one direction (</a:t>
            </a:r>
            <a:r>
              <a:rPr lang="en-GB" sz="2400" dirty="0" err="1"/>
              <a:t>Uni</a:t>
            </a:r>
            <a:r>
              <a:rPr lang="en-GB" sz="2400" dirty="0"/>
              <a:t>-Directional)</a:t>
            </a:r>
          </a:p>
          <a:p>
            <a:r>
              <a:rPr lang="en-GB" sz="2400" dirty="0"/>
              <a:t>The processor generates an address</a:t>
            </a:r>
          </a:p>
          <a:p>
            <a:r>
              <a:rPr lang="en-GB" sz="2400" dirty="0"/>
              <a:t>All data/Instructions are returned on the Data Bus</a:t>
            </a:r>
          </a:p>
          <a:p>
            <a:endParaRPr lang="en-GB" sz="2400" dirty="0"/>
          </a:p>
        </p:txBody>
      </p:sp>
    </p:spTree>
    <p:extLst>
      <p:ext uri="{BB962C8B-B14F-4D97-AF65-F5344CB8AC3E}">
        <p14:creationId xmlns:p14="http://schemas.microsoft.com/office/powerpoint/2010/main" val="878596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Bus</a:t>
            </a:r>
            <a:endParaRPr lang="en-GB" dirty="0"/>
          </a:p>
        </p:txBody>
      </p:sp>
      <p:sp>
        <p:nvSpPr>
          <p:cNvPr id="3" name="Content Placeholder 2"/>
          <p:cNvSpPr>
            <a:spLocks noGrp="1"/>
          </p:cNvSpPr>
          <p:nvPr>
            <p:ph idx="1"/>
          </p:nvPr>
        </p:nvSpPr>
        <p:spPr/>
        <p:txBody>
          <a:bodyPr>
            <a:normAutofit/>
          </a:bodyPr>
          <a:lstStyle/>
          <a:p>
            <a:r>
              <a:rPr lang="en-GB" sz="2400" dirty="0"/>
              <a:t>Carries Data/Instructions from Main Memory to the Processor (or from other secondary storage devices) to the processor.</a:t>
            </a:r>
          </a:p>
          <a:p>
            <a:r>
              <a:rPr lang="en-GB" sz="2400" dirty="0"/>
              <a:t>Bi-Directional (two way)</a:t>
            </a:r>
          </a:p>
          <a:p>
            <a:r>
              <a:rPr lang="en-GB" sz="2400" dirty="0"/>
              <a:t>Data can be read/written</a:t>
            </a:r>
          </a:p>
          <a:p>
            <a:endParaRPr lang="en-GB" sz="2400" dirty="0"/>
          </a:p>
        </p:txBody>
      </p:sp>
    </p:spTree>
    <p:extLst>
      <p:ext uri="{BB962C8B-B14F-4D97-AF65-F5344CB8AC3E}">
        <p14:creationId xmlns:p14="http://schemas.microsoft.com/office/powerpoint/2010/main" val="1681291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Control Bus</a:t>
            </a:r>
          </a:p>
        </p:txBody>
      </p:sp>
      <p:sp>
        <p:nvSpPr>
          <p:cNvPr id="3" name="Content Placeholder 2"/>
          <p:cNvSpPr>
            <a:spLocks noGrp="1"/>
          </p:cNvSpPr>
          <p:nvPr>
            <p:ph idx="1"/>
          </p:nvPr>
        </p:nvSpPr>
        <p:spPr/>
        <p:txBody>
          <a:bodyPr>
            <a:normAutofit/>
          </a:bodyPr>
          <a:lstStyle/>
          <a:p>
            <a:r>
              <a:rPr lang="en-GB" sz="2400" dirty="0"/>
              <a:t>Control signals are sent along the control bus</a:t>
            </a:r>
          </a:p>
          <a:p>
            <a:pPr lvl="1"/>
            <a:r>
              <a:rPr lang="en-GB" dirty="0"/>
              <a:t>E.g. Memory Read, Memory Write</a:t>
            </a:r>
          </a:p>
          <a:p>
            <a:pPr lvl="1"/>
            <a:r>
              <a:rPr lang="en-GB" dirty="0"/>
              <a:t>This instructs which was data will be travelling to/from memory.</a:t>
            </a:r>
          </a:p>
          <a:p>
            <a:endParaRPr lang="en-GB" sz="2400" dirty="0"/>
          </a:p>
        </p:txBody>
      </p:sp>
    </p:spTree>
    <p:extLst>
      <p:ext uri="{BB962C8B-B14F-4D97-AF65-F5344CB8AC3E}">
        <p14:creationId xmlns:p14="http://schemas.microsoft.com/office/powerpoint/2010/main" val="30233486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Peripherals</a:t>
            </a:r>
          </a:p>
        </p:txBody>
      </p:sp>
      <p:sp>
        <p:nvSpPr>
          <p:cNvPr id="3" name="Content Placeholder 2"/>
          <p:cNvSpPr>
            <a:spLocks noGrp="1"/>
          </p:cNvSpPr>
          <p:nvPr>
            <p:ph idx="1"/>
          </p:nvPr>
        </p:nvSpPr>
        <p:spPr/>
        <p:txBody>
          <a:bodyPr>
            <a:normAutofit/>
          </a:bodyPr>
          <a:lstStyle/>
          <a:p>
            <a:r>
              <a:rPr lang="en-GB" sz="2400" dirty="0"/>
              <a:t>Peripherals are any devices that are not directly connected to the CPU</a:t>
            </a:r>
          </a:p>
          <a:p>
            <a:pPr lvl="1"/>
            <a:r>
              <a:rPr lang="en-GB" dirty="0"/>
              <a:t>E.g. mouse, keyboard, printer, hard disk drive, </a:t>
            </a:r>
            <a:r>
              <a:rPr lang="en-GB" dirty="0" err="1"/>
              <a:t>cd-rom</a:t>
            </a:r>
            <a:r>
              <a:rPr lang="en-GB" dirty="0"/>
              <a:t> drive</a:t>
            </a:r>
          </a:p>
          <a:p>
            <a:pPr lvl="1"/>
            <a:endParaRPr lang="en-GB" dirty="0"/>
          </a:p>
          <a:p>
            <a:r>
              <a:rPr lang="en-GB" sz="2400" dirty="0"/>
              <a:t>These devices are known as I/O devices (</a:t>
            </a:r>
            <a:r>
              <a:rPr lang="en-GB" sz="2400" dirty="0" err="1"/>
              <a:t>Input/Output</a:t>
            </a:r>
            <a:r>
              <a:rPr lang="en-GB" sz="2400" dirty="0"/>
              <a:t> Devices)</a:t>
            </a:r>
          </a:p>
          <a:p>
            <a:endParaRPr lang="en-GB" sz="2400" dirty="0"/>
          </a:p>
        </p:txBody>
      </p:sp>
    </p:spTree>
    <p:extLst>
      <p:ext uri="{BB962C8B-B14F-4D97-AF65-F5344CB8AC3E}">
        <p14:creationId xmlns:p14="http://schemas.microsoft.com/office/powerpoint/2010/main" val="1023816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I/O Ports</a:t>
            </a:r>
          </a:p>
        </p:txBody>
      </p:sp>
      <p:sp>
        <p:nvSpPr>
          <p:cNvPr id="3" name="Content Placeholder 2"/>
          <p:cNvSpPr>
            <a:spLocks noGrp="1"/>
          </p:cNvSpPr>
          <p:nvPr>
            <p:ph idx="1"/>
          </p:nvPr>
        </p:nvSpPr>
        <p:spPr/>
        <p:txBody>
          <a:bodyPr>
            <a:normAutofit/>
          </a:bodyPr>
          <a:lstStyle/>
          <a:p>
            <a:r>
              <a:rPr lang="en-GB" sz="2400" dirty="0"/>
              <a:t>I/O Ports allow communication from an I/O device and the motherboard (hence CPU)</a:t>
            </a:r>
          </a:p>
          <a:p>
            <a:endParaRPr lang="en-GB" sz="2400" dirty="0"/>
          </a:p>
        </p:txBody>
      </p:sp>
    </p:spTree>
    <p:extLst>
      <p:ext uri="{BB962C8B-B14F-4D97-AF65-F5344CB8AC3E}">
        <p14:creationId xmlns:p14="http://schemas.microsoft.com/office/powerpoint/2010/main" val="42770202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Secondary Storage</a:t>
            </a:r>
          </a:p>
        </p:txBody>
      </p:sp>
      <p:sp>
        <p:nvSpPr>
          <p:cNvPr id="3" name="Content Placeholder 2"/>
          <p:cNvSpPr>
            <a:spLocks noGrp="1"/>
          </p:cNvSpPr>
          <p:nvPr>
            <p:ph idx="1"/>
          </p:nvPr>
        </p:nvSpPr>
        <p:spPr/>
        <p:txBody>
          <a:bodyPr>
            <a:normAutofit/>
          </a:bodyPr>
          <a:lstStyle/>
          <a:p>
            <a:r>
              <a:rPr lang="en-GB" sz="2400" dirty="0"/>
              <a:t>Used for long term storage of data and instructions</a:t>
            </a:r>
          </a:p>
          <a:p>
            <a:pPr lvl="1"/>
            <a:r>
              <a:rPr lang="en-GB" dirty="0"/>
              <a:t>Hard Disk Drive</a:t>
            </a:r>
          </a:p>
          <a:p>
            <a:pPr lvl="1"/>
            <a:r>
              <a:rPr lang="en-GB" dirty="0"/>
              <a:t>Solid State Drive</a:t>
            </a:r>
          </a:p>
          <a:p>
            <a:pPr lvl="1"/>
            <a:r>
              <a:rPr lang="en-GB" dirty="0"/>
              <a:t>Flash Memory</a:t>
            </a:r>
          </a:p>
          <a:p>
            <a:pPr lvl="1"/>
            <a:r>
              <a:rPr lang="en-GB" dirty="0"/>
              <a:t>DVD-R</a:t>
            </a:r>
          </a:p>
          <a:p>
            <a:pPr lvl="1"/>
            <a:r>
              <a:rPr lang="en-GB" dirty="0"/>
              <a:t>Blu-ray </a:t>
            </a:r>
          </a:p>
          <a:p>
            <a:endParaRPr lang="en-GB" sz="2400" dirty="0"/>
          </a:p>
        </p:txBody>
      </p:sp>
    </p:spTree>
    <p:extLst>
      <p:ext uri="{BB962C8B-B14F-4D97-AF65-F5344CB8AC3E}">
        <p14:creationId xmlns:p14="http://schemas.microsoft.com/office/powerpoint/2010/main" val="1669495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Big Picture</a:t>
            </a:r>
          </a:p>
        </p:txBody>
      </p:sp>
      <p:sp>
        <p:nvSpPr>
          <p:cNvPr id="3" name="Content Placeholder 2"/>
          <p:cNvSpPr>
            <a:spLocks noGrp="1"/>
          </p:cNvSpPr>
          <p:nvPr>
            <p:ph idx="1"/>
          </p:nvPr>
        </p:nvSpPr>
        <p:spPr/>
        <p:txBody>
          <a:bodyPr/>
          <a:lstStyle/>
          <a:p>
            <a:pPr lvl="1"/>
            <a:r>
              <a:rPr lang="en-GB" dirty="0"/>
              <a:t>What is the purpose of the processor?</a:t>
            </a:r>
            <a:endParaRPr lang="en-GB" sz="3600" dirty="0"/>
          </a:p>
          <a:p>
            <a:pPr lvl="1"/>
            <a:r>
              <a:rPr lang="en-GB" dirty="0"/>
              <a:t>Where are instructions that are currently in use stored?</a:t>
            </a:r>
            <a:endParaRPr lang="en-GB" sz="3600" dirty="0"/>
          </a:p>
          <a:p>
            <a:pPr lvl="1"/>
            <a:r>
              <a:rPr lang="en-GB" dirty="0"/>
              <a:t>What else is stored in main memory?</a:t>
            </a:r>
            <a:endParaRPr lang="en-GB" sz="3600" dirty="0"/>
          </a:p>
          <a:p>
            <a:pPr marL="0" indent="0">
              <a:buNone/>
            </a:pPr>
            <a:endParaRPr lang="en-GB" dirty="0"/>
          </a:p>
          <a:p>
            <a:pPr marL="0" indent="0">
              <a:buNone/>
            </a:pPr>
            <a:r>
              <a:rPr lang="en-GB" dirty="0"/>
              <a:t>How are instructions executed by the processor?</a:t>
            </a:r>
          </a:p>
          <a:p>
            <a:pPr marL="0" indent="0">
              <a:buNone/>
            </a:pPr>
            <a:endParaRPr lang="en-GB" dirty="0"/>
          </a:p>
        </p:txBody>
      </p:sp>
    </p:spTree>
    <p:extLst>
      <p:ext uri="{BB962C8B-B14F-4D97-AF65-F5344CB8AC3E}">
        <p14:creationId xmlns:p14="http://schemas.microsoft.com/office/powerpoint/2010/main" val="107474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 Computer System</a:t>
            </a:r>
          </a:p>
        </p:txBody>
      </p:sp>
      <p:sp>
        <p:nvSpPr>
          <p:cNvPr id="4" name="Rounded Rectangle 3"/>
          <p:cNvSpPr/>
          <p:nvPr/>
        </p:nvSpPr>
        <p:spPr>
          <a:xfrm>
            <a:off x="3391222" y="3136976"/>
            <a:ext cx="2214563" cy="857250"/>
          </a:xfrm>
          <a:prstGeom prst="round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a:p>
        </p:txBody>
      </p:sp>
      <p:sp>
        <p:nvSpPr>
          <p:cNvPr id="5" name="TextBox 4"/>
          <p:cNvSpPr txBox="1">
            <a:spLocks noChangeArrowheads="1"/>
          </p:cNvSpPr>
          <p:nvPr/>
        </p:nvSpPr>
        <p:spPr bwMode="auto">
          <a:xfrm>
            <a:off x="3748410" y="3422726"/>
            <a:ext cx="16430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pPr eaLnBrk="1" hangingPunct="1"/>
            <a:r>
              <a:rPr lang="en-GB" altLang="en-US" dirty="0">
                <a:latin typeface="Arial" panose="020B0604020202020204" pitchFamily="34" charset="0"/>
                <a:cs typeface="Arial" panose="020B0604020202020204" pitchFamily="34" charset="0"/>
              </a:rPr>
              <a:t>Main Memory</a:t>
            </a:r>
          </a:p>
        </p:txBody>
      </p:sp>
      <p:sp>
        <p:nvSpPr>
          <p:cNvPr id="6" name="Rounded Rectangle 5"/>
          <p:cNvSpPr/>
          <p:nvPr/>
        </p:nvSpPr>
        <p:spPr>
          <a:xfrm>
            <a:off x="533722" y="3136976"/>
            <a:ext cx="2214563" cy="857250"/>
          </a:xfrm>
          <a:prstGeom prst="round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a:p>
        </p:txBody>
      </p:sp>
      <p:sp>
        <p:nvSpPr>
          <p:cNvPr id="7" name="TextBox 8"/>
          <p:cNvSpPr txBox="1">
            <a:spLocks noChangeArrowheads="1"/>
          </p:cNvSpPr>
          <p:nvPr/>
        </p:nvSpPr>
        <p:spPr bwMode="auto">
          <a:xfrm>
            <a:off x="890910" y="3422726"/>
            <a:ext cx="16430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pPr eaLnBrk="1" hangingPunct="1"/>
            <a:r>
              <a:rPr lang="en-GB" altLang="en-US" dirty="0">
                <a:latin typeface="Arial" panose="020B0604020202020204" pitchFamily="34" charset="0"/>
                <a:cs typeface="Arial" panose="020B0604020202020204" pitchFamily="34" charset="0"/>
              </a:rPr>
              <a:t>Processor</a:t>
            </a:r>
          </a:p>
        </p:txBody>
      </p:sp>
      <p:sp>
        <p:nvSpPr>
          <p:cNvPr id="8" name="Rounded Rectangle 7"/>
          <p:cNvSpPr/>
          <p:nvPr/>
        </p:nvSpPr>
        <p:spPr>
          <a:xfrm>
            <a:off x="6320160" y="3136976"/>
            <a:ext cx="2214562" cy="857250"/>
          </a:xfrm>
          <a:prstGeom prst="round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a:p>
        </p:txBody>
      </p:sp>
      <p:sp>
        <p:nvSpPr>
          <p:cNvPr id="9" name="TextBox 10"/>
          <p:cNvSpPr txBox="1">
            <a:spLocks noChangeArrowheads="1"/>
          </p:cNvSpPr>
          <p:nvPr/>
        </p:nvSpPr>
        <p:spPr bwMode="auto">
          <a:xfrm>
            <a:off x="7177410" y="3422726"/>
            <a:ext cx="714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pPr eaLnBrk="1" hangingPunct="1"/>
            <a:r>
              <a:rPr lang="en-GB" altLang="en-US" dirty="0">
                <a:latin typeface="Arial" panose="020B0604020202020204" pitchFamily="34" charset="0"/>
                <a:cs typeface="Arial" panose="020B0604020202020204" pitchFamily="34" charset="0"/>
              </a:rPr>
              <a:t>I/O</a:t>
            </a:r>
          </a:p>
        </p:txBody>
      </p:sp>
      <p:cxnSp>
        <p:nvCxnSpPr>
          <p:cNvPr id="10" name="Straight Arrow Connector 9"/>
          <p:cNvCxnSpPr/>
          <p:nvPr/>
        </p:nvCxnSpPr>
        <p:spPr>
          <a:xfrm rot="16200000" flipH="1">
            <a:off x="1285404" y="2885356"/>
            <a:ext cx="514350" cy="17463"/>
          </a:xfrm>
          <a:prstGeom prst="straightConnector1">
            <a:avLst/>
          </a:prstGeom>
          <a:ln w="19050">
            <a:solidFill>
              <a:srgbClr val="7CCFDB"/>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H="1">
            <a:off x="4142904" y="2885356"/>
            <a:ext cx="514350" cy="17463"/>
          </a:xfrm>
          <a:prstGeom prst="straightConnector1">
            <a:avLst/>
          </a:prstGeom>
          <a:ln w="19050">
            <a:solidFill>
              <a:srgbClr val="7CCFDB"/>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flipH="1">
            <a:off x="7214716" y="2885357"/>
            <a:ext cx="514350" cy="17462"/>
          </a:xfrm>
          <a:prstGeom prst="straightConnector1">
            <a:avLst/>
          </a:prstGeom>
          <a:ln w="19050">
            <a:solidFill>
              <a:srgbClr val="7CCFDB"/>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05160" y="2636913"/>
            <a:ext cx="7858125" cy="1588"/>
          </a:xfrm>
          <a:prstGeom prst="straightConnector1">
            <a:avLst/>
          </a:prstGeom>
          <a:ln w="19050">
            <a:solidFill>
              <a:srgbClr val="7CCFDB"/>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TextBox 28"/>
          <p:cNvSpPr txBox="1">
            <a:spLocks noChangeArrowheads="1"/>
          </p:cNvSpPr>
          <p:nvPr/>
        </p:nvSpPr>
        <p:spPr bwMode="auto">
          <a:xfrm>
            <a:off x="5891535" y="4780038"/>
            <a:ext cx="29289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pPr eaLnBrk="1" hangingPunct="1"/>
            <a:r>
              <a:rPr lang="en-GB" altLang="en-US" dirty="0">
                <a:latin typeface="Arial" panose="020B0604020202020204" pitchFamily="34" charset="0"/>
                <a:cs typeface="Arial" panose="020B0604020202020204" pitchFamily="34" charset="0"/>
              </a:rPr>
              <a:t>1945: John Von Neumann</a:t>
            </a:r>
          </a:p>
        </p:txBody>
      </p:sp>
    </p:spTree>
    <p:extLst>
      <p:ext uri="{BB962C8B-B14F-4D97-AF65-F5344CB8AC3E}">
        <p14:creationId xmlns:p14="http://schemas.microsoft.com/office/powerpoint/2010/main" val="35215242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Processor</a:t>
            </a:r>
          </a:p>
        </p:txBody>
      </p:sp>
      <p:grpSp>
        <p:nvGrpSpPr>
          <p:cNvPr id="4" name="Group 3"/>
          <p:cNvGrpSpPr>
            <a:grpSpLocks/>
          </p:cNvGrpSpPr>
          <p:nvPr/>
        </p:nvGrpSpPr>
        <p:grpSpPr bwMode="auto">
          <a:xfrm>
            <a:off x="409575" y="3479004"/>
            <a:ext cx="2532064" cy="677863"/>
            <a:chOff x="277" y="2544"/>
            <a:chExt cx="1595" cy="427"/>
          </a:xfrm>
          <a:noFill/>
        </p:grpSpPr>
        <p:sp>
          <p:nvSpPr>
            <p:cNvPr id="5" name="Text Box 4"/>
            <p:cNvSpPr txBox="1">
              <a:spLocks noChangeArrowheads="1"/>
            </p:cNvSpPr>
            <p:nvPr/>
          </p:nvSpPr>
          <p:spPr bwMode="auto">
            <a:xfrm>
              <a:off x="277" y="2564"/>
              <a:ext cx="963" cy="407"/>
            </a:xfrm>
            <a:prstGeom prst="rect">
              <a:avLst/>
            </a:prstGeom>
            <a:grpFill/>
            <a:ln w="19050">
              <a:solidFill>
                <a:srgbClr val="7CCFDB"/>
              </a:solidFill>
              <a:miter lim="800000"/>
              <a:headEnd/>
              <a:tailEnd/>
            </a:ln>
          </p:spPr>
          <p:txBody>
            <a:bodyPr wrap="none">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pPr algn="ctr" eaLnBrk="1" hangingPunct="1"/>
              <a:r>
                <a:rPr lang="en-GB" altLang="en-US" dirty="0" smtClean="0"/>
                <a:t>System Clock</a:t>
              </a:r>
            </a:p>
            <a:p>
              <a:pPr algn="ctr" eaLnBrk="1" hangingPunct="1"/>
              <a:r>
                <a:rPr lang="en-GB" altLang="en-US" dirty="0" smtClean="0"/>
                <a:t>Hz</a:t>
              </a:r>
              <a:endParaRPr lang="en-GB" altLang="en-US" dirty="0"/>
            </a:p>
          </p:txBody>
        </p:sp>
        <p:sp>
          <p:nvSpPr>
            <p:cNvPr id="6" name="Line 5"/>
            <p:cNvSpPr>
              <a:spLocks noChangeShapeType="1"/>
            </p:cNvSpPr>
            <p:nvPr/>
          </p:nvSpPr>
          <p:spPr bwMode="auto">
            <a:xfrm>
              <a:off x="1344" y="2688"/>
              <a:ext cx="528" cy="0"/>
            </a:xfrm>
            <a:prstGeom prst="line">
              <a:avLst/>
            </a:prstGeom>
            <a:grpFill/>
            <a:ln w="19050">
              <a:solidFill>
                <a:srgbClr val="7CCFDB"/>
              </a:solidFill>
              <a:miter lim="800000"/>
              <a:headEnd/>
              <a:tailEnd type="triangle" w="med" len="me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grpSp>
          <p:nvGrpSpPr>
            <p:cNvPr id="7" name="Group 6"/>
            <p:cNvGrpSpPr>
              <a:grpSpLocks/>
            </p:cNvGrpSpPr>
            <p:nvPr/>
          </p:nvGrpSpPr>
          <p:grpSpPr bwMode="auto">
            <a:xfrm>
              <a:off x="1392" y="2544"/>
              <a:ext cx="336" cy="96"/>
              <a:chOff x="1392" y="2544"/>
              <a:chExt cx="336" cy="96"/>
            </a:xfrm>
            <a:grpFill/>
          </p:grpSpPr>
          <p:sp>
            <p:nvSpPr>
              <p:cNvPr id="8" name="Line 7"/>
              <p:cNvSpPr>
                <a:spLocks noChangeShapeType="1"/>
              </p:cNvSpPr>
              <p:nvPr/>
            </p:nvSpPr>
            <p:spPr bwMode="auto">
              <a:xfrm flipV="1">
                <a:off x="1392" y="2544"/>
                <a:ext cx="0" cy="96"/>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9" name="Line 8"/>
              <p:cNvSpPr>
                <a:spLocks noChangeShapeType="1"/>
              </p:cNvSpPr>
              <p:nvPr/>
            </p:nvSpPr>
            <p:spPr bwMode="auto">
              <a:xfrm>
                <a:off x="1392" y="2544"/>
                <a:ext cx="48" cy="0"/>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10" name="Line 9"/>
              <p:cNvSpPr>
                <a:spLocks noChangeShapeType="1"/>
              </p:cNvSpPr>
              <p:nvPr/>
            </p:nvSpPr>
            <p:spPr bwMode="auto">
              <a:xfrm>
                <a:off x="1440" y="2544"/>
                <a:ext cx="0" cy="96"/>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11" name="Line 10"/>
              <p:cNvSpPr>
                <a:spLocks noChangeShapeType="1"/>
              </p:cNvSpPr>
              <p:nvPr/>
            </p:nvSpPr>
            <p:spPr bwMode="auto">
              <a:xfrm>
                <a:off x="1440" y="2640"/>
                <a:ext cx="48" cy="0"/>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12" name="Line 11"/>
              <p:cNvSpPr>
                <a:spLocks noChangeShapeType="1"/>
              </p:cNvSpPr>
              <p:nvPr/>
            </p:nvSpPr>
            <p:spPr bwMode="auto">
              <a:xfrm flipV="1">
                <a:off x="1488" y="2544"/>
                <a:ext cx="0" cy="96"/>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13" name="Line 12"/>
              <p:cNvSpPr>
                <a:spLocks noChangeShapeType="1"/>
              </p:cNvSpPr>
              <p:nvPr/>
            </p:nvSpPr>
            <p:spPr bwMode="auto">
              <a:xfrm>
                <a:off x="1488" y="2544"/>
                <a:ext cx="48" cy="0"/>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14" name="Line 13"/>
              <p:cNvSpPr>
                <a:spLocks noChangeShapeType="1"/>
              </p:cNvSpPr>
              <p:nvPr/>
            </p:nvSpPr>
            <p:spPr bwMode="auto">
              <a:xfrm>
                <a:off x="1536" y="2544"/>
                <a:ext cx="0" cy="96"/>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15" name="Line 14"/>
              <p:cNvSpPr>
                <a:spLocks noChangeShapeType="1"/>
              </p:cNvSpPr>
              <p:nvPr/>
            </p:nvSpPr>
            <p:spPr bwMode="auto">
              <a:xfrm>
                <a:off x="1536" y="2640"/>
                <a:ext cx="48" cy="0"/>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16" name="Line 15"/>
              <p:cNvSpPr>
                <a:spLocks noChangeShapeType="1"/>
              </p:cNvSpPr>
              <p:nvPr/>
            </p:nvSpPr>
            <p:spPr bwMode="auto">
              <a:xfrm flipV="1">
                <a:off x="1584" y="2544"/>
                <a:ext cx="0" cy="96"/>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17" name="Line 16"/>
              <p:cNvSpPr>
                <a:spLocks noChangeShapeType="1"/>
              </p:cNvSpPr>
              <p:nvPr/>
            </p:nvSpPr>
            <p:spPr bwMode="auto">
              <a:xfrm>
                <a:off x="1584" y="2544"/>
                <a:ext cx="48" cy="0"/>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18" name="Line 17"/>
              <p:cNvSpPr>
                <a:spLocks noChangeShapeType="1"/>
              </p:cNvSpPr>
              <p:nvPr/>
            </p:nvSpPr>
            <p:spPr bwMode="auto">
              <a:xfrm>
                <a:off x="1632" y="2544"/>
                <a:ext cx="0" cy="96"/>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19" name="Line 18"/>
              <p:cNvSpPr>
                <a:spLocks noChangeShapeType="1"/>
              </p:cNvSpPr>
              <p:nvPr/>
            </p:nvSpPr>
            <p:spPr bwMode="auto">
              <a:xfrm>
                <a:off x="1632" y="2640"/>
                <a:ext cx="48" cy="0"/>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20" name="Line 19"/>
              <p:cNvSpPr>
                <a:spLocks noChangeShapeType="1"/>
              </p:cNvSpPr>
              <p:nvPr/>
            </p:nvSpPr>
            <p:spPr bwMode="auto">
              <a:xfrm flipV="1">
                <a:off x="1680" y="2544"/>
                <a:ext cx="0" cy="96"/>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21" name="Line 20"/>
              <p:cNvSpPr>
                <a:spLocks noChangeShapeType="1"/>
              </p:cNvSpPr>
              <p:nvPr/>
            </p:nvSpPr>
            <p:spPr bwMode="auto">
              <a:xfrm>
                <a:off x="1680" y="2544"/>
                <a:ext cx="48" cy="0"/>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22" name="Line 21"/>
              <p:cNvSpPr>
                <a:spLocks noChangeShapeType="1"/>
              </p:cNvSpPr>
              <p:nvPr/>
            </p:nvSpPr>
            <p:spPr bwMode="auto">
              <a:xfrm>
                <a:off x="1728" y="2544"/>
                <a:ext cx="0" cy="96"/>
              </a:xfrm>
              <a:prstGeom prst="line">
                <a:avLst/>
              </a:prstGeom>
              <a:grpFill/>
              <a:ln w="19050">
                <a:solidFill>
                  <a:srgbClr val="7CCFDB"/>
                </a:solidFill>
                <a:miter lim="800000"/>
                <a:headEnd/>
                <a:tailEnd/>
              </a:ln>
              <a:extLst/>
            </p:spPr>
            <p:txBody>
              <a:bodyPr wrap="none"/>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grpSp>
      </p:grpSp>
      <p:sp>
        <p:nvSpPr>
          <p:cNvPr id="23" name="Text Box 22"/>
          <p:cNvSpPr txBox="1">
            <a:spLocks noChangeArrowheads="1"/>
          </p:cNvSpPr>
          <p:nvPr/>
        </p:nvSpPr>
        <p:spPr bwMode="auto">
          <a:xfrm>
            <a:off x="2941638" y="2488406"/>
            <a:ext cx="1752600" cy="2566988"/>
          </a:xfrm>
          <a:prstGeom prst="rect">
            <a:avLst/>
          </a:prstGeom>
          <a:noFill/>
          <a:ln w="19050">
            <a:solidFill>
              <a:srgbClr val="7CCFDB"/>
            </a:solidFill>
            <a:miter lim="800000"/>
            <a:headEnd/>
            <a:tailEnd/>
          </a:ln>
        </p:spPr>
        <p:txBody>
          <a:bodyPr>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pPr eaLnBrk="1" hangingPunct="1"/>
            <a:endParaRPr lang="en-GB" altLang="en-US" dirty="0"/>
          </a:p>
          <a:p>
            <a:pPr eaLnBrk="1" hangingPunct="1"/>
            <a:endParaRPr lang="en-GB" altLang="en-US" dirty="0"/>
          </a:p>
          <a:p>
            <a:pPr eaLnBrk="1" hangingPunct="1"/>
            <a:endParaRPr lang="en-GB" altLang="en-US" dirty="0"/>
          </a:p>
          <a:p>
            <a:pPr eaLnBrk="1" hangingPunct="1"/>
            <a:endParaRPr lang="en-GB" altLang="en-US" dirty="0"/>
          </a:p>
          <a:p>
            <a:pPr eaLnBrk="1" hangingPunct="1"/>
            <a:r>
              <a:rPr lang="en-GB" altLang="en-US" dirty="0"/>
              <a:t>P</a:t>
            </a:r>
            <a:r>
              <a:rPr lang="en-GB" altLang="en-US" dirty="0" smtClean="0"/>
              <a:t>rocessor</a:t>
            </a:r>
            <a:endParaRPr lang="en-GB" altLang="en-US" dirty="0"/>
          </a:p>
          <a:p>
            <a:pPr eaLnBrk="1" hangingPunct="1"/>
            <a:endParaRPr lang="en-GB" altLang="en-US" dirty="0"/>
          </a:p>
          <a:p>
            <a:pPr eaLnBrk="1" hangingPunct="1"/>
            <a:endParaRPr lang="en-GB" altLang="en-US" dirty="0"/>
          </a:p>
          <a:p>
            <a:pPr eaLnBrk="1" hangingPunct="1"/>
            <a:endParaRPr lang="en-GB" altLang="en-US" dirty="0"/>
          </a:p>
          <a:p>
            <a:pPr eaLnBrk="1" hangingPunct="1"/>
            <a:endParaRPr lang="en-GB" altLang="en-US" dirty="0"/>
          </a:p>
        </p:txBody>
      </p:sp>
      <p:sp>
        <p:nvSpPr>
          <p:cNvPr id="24" name="Text Box 23"/>
          <p:cNvSpPr txBox="1">
            <a:spLocks noChangeArrowheads="1"/>
          </p:cNvSpPr>
          <p:nvPr/>
        </p:nvSpPr>
        <p:spPr bwMode="auto">
          <a:xfrm>
            <a:off x="6980238" y="2488406"/>
            <a:ext cx="1752600" cy="2862322"/>
          </a:xfrm>
          <a:prstGeom prst="rect">
            <a:avLst/>
          </a:prstGeom>
          <a:noFill/>
          <a:ln w="19050">
            <a:solidFill>
              <a:srgbClr val="7CCFDB"/>
            </a:solidFill>
            <a:miter lim="800000"/>
            <a:headEnd/>
            <a:tailEnd/>
          </a:ln>
        </p:spPr>
        <p:txBody>
          <a:bodyPr>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pPr eaLnBrk="1" hangingPunct="1"/>
            <a:endParaRPr lang="en-GB" altLang="en-US" dirty="0"/>
          </a:p>
          <a:p>
            <a:pPr eaLnBrk="1" hangingPunct="1"/>
            <a:endParaRPr lang="en-GB" altLang="en-US" dirty="0"/>
          </a:p>
          <a:p>
            <a:pPr eaLnBrk="1" hangingPunct="1"/>
            <a:endParaRPr lang="en-GB" altLang="en-US" dirty="0"/>
          </a:p>
          <a:p>
            <a:pPr eaLnBrk="1" hangingPunct="1"/>
            <a:endParaRPr lang="en-GB" altLang="en-US" dirty="0"/>
          </a:p>
          <a:p>
            <a:pPr algn="ctr" eaLnBrk="1" hangingPunct="1"/>
            <a:r>
              <a:rPr lang="en-GB" altLang="en-US" dirty="0" smtClean="0"/>
              <a:t>Main</a:t>
            </a:r>
          </a:p>
          <a:p>
            <a:pPr algn="ctr" eaLnBrk="1" hangingPunct="1"/>
            <a:r>
              <a:rPr lang="en-GB" altLang="en-US" dirty="0" smtClean="0"/>
              <a:t>Memory</a:t>
            </a:r>
            <a:endParaRPr lang="en-GB" altLang="en-US" dirty="0"/>
          </a:p>
          <a:p>
            <a:pPr eaLnBrk="1" hangingPunct="1"/>
            <a:endParaRPr lang="en-GB" altLang="en-US" dirty="0"/>
          </a:p>
          <a:p>
            <a:pPr eaLnBrk="1" hangingPunct="1"/>
            <a:endParaRPr lang="en-GB" altLang="en-US" dirty="0"/>
          </a:p>
          <a:p>
            <a:pPr eaLnBrk="1" hangingPunct="1"/>
            <a:endParaRPr lang="en-GB" altLang="en-US" dirty="0"/>
          </a:p>
          <a:p>
            <a:pPr eaLnBrk="1" hangingPunct="1"/>
            <a:endParaRPr lang="en-GB" altLang="en-US" dirty="0"/>
          </a:p>
        </p:txBody>
      </p:sp>
      <p:sp>
        <p:nvSpPr>
          <p:cNvPr id="25" name="Line 24"/>
          <p:cNvSpPr>
            <a:spLocks noChangeShapeType="1"/>
          </p:cNvSpPr>
          <p:nvPr/>
        </p:nvSpPr>
        <p:spPr bwMode="auto">
          <a:xfrm flipV="1">
            <a:off x="3779838" y="2183606"/>
            <a:ext cx="0" cy="304800"/>
          </a:xfrm>
          <a:prstGeom prst="line">
            <a:avLst/>
          </a:prstGeom>
          <a:noFill/>
          <a:ln w="19050">
            <a:solidFill>
              <a:srgbClr val="7CCFDB"/>
            </a:solidFill>
            <a:round/>
            <a:headEnd/>
            <a:tailEnd/>
          </a:ln>
          <a:extLst>
            <a:ext uri="{909E8E84-426E-40DD-AFC4-6F175D3DCCD1}">
              <a14:hiddenFill xmlns:a14="http://schemas.microsoft.com/office/drawing/2010/main">
                <a:noFill/>
              </a14:hiddenFill>
            </a:ext>
          </a:extLst>
        </p:spPr>
        <p:txBody>
          <a:bodyPr wrap="none">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26" name="Line 25"/>
          <p:cNvSpPr>
            <a:spLocks noChangeShapeType="1"/>
          </p:cNvSpPr>
          <p:nvPr/>
        </p:nvSpPr>
        <p:spPr bwMode="auto">
          <a:xfrm>
            <a:off x="3779838" y="2183606"/>
            <a:ext cx="4038600" cy="0"/>
          </a:xfrm>
          <a:prstGeom prst="line">
            <a:avLst/>
          </a:prstGeom>
          <a:noFill/>
          <a:ln w="19050">
            <a:solidFill>
              <a:srgbClr val="7CCFDB"/>
            </a:solidFill>
            <a:round/>
            <a:headEnd/>
            <a:tailEnd/>
          </a:ln>
          <a:extLst>
            <a:ext uri="{909E8E84-426E-40DD-AFC4-6F175D3DCCD1}">
              <a14:hiddenFill xmlns:a14="http://schemas.microsoft.com/office/drawing/2010/main">
                <a:noFill/>
              </a14:hiddenFill>
            </a:ext>
          </a:extLst>
        </p:spPr>
        <p:txBody>
          <a:bodyPr wrap="none">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endParaRPr lang="en-GB"/>
          </a:p>
        </p:txBody>
      </p:sp>
      <p:sp>
        <p:nvSpPr>
          <p:cNvPr id="27" name="Text Box 27"/>
          <p:cNvSpPr txBox="1">
            <a:spLocks noChangeArrowheads="1"/>
          </p:cNvSpPr>
          <p:nvPr/>
        </p:nvSpPr>
        <p:spPr bwMode="auto">
          <a:xfrm>
            <a:off x="4122794" y="1617940"/>
            <a:ext cx="34288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pPr eaLnBrk="1" hangingPunct="1"/>
            <a:r>
              <a:rPr lang="en-GB" altLang="en-US" dirty="0"/>
              <a:t>Control bus (</a:t>
            </a:r>
            <a:r>
              <a:rPr lang="en-GB" altLang="en-US" dirty="0" smtClean="0"/>
              <a:t>read/write Signals)</a:t>
            </a:r>
            <a:endParaRPr lang="en-GB" altLang="en-US" dirty="0"/>
          </a:p>
        </p:txBody>
      </p:sp>
      <p:sp>
        <p:nvSpPr>
          <p:cNvPr id="28" name="AutoShape 28"/>
          <p:cNvSpPr>
            <a:spLocks noChangeArrowheads="1"/>
          </p:cNvSpPr>
          <p:nvPr/>
        </p:nvSpPr>
        <p:spPr bwMode="auto">
          <a:xfrm>
            <a:off x="4770438" y="3002756"/>
            <a:ext cx="2133600" cy="646113"/>
          </a:xfrm>
          <a:prstGeom prst="rightArrow">
            <a:avLst>
              <a:gd name="adj1" fmla="val 50000"/>
              <a:gd name="adj2" fmla="val 82555"/>
            </a:avLst>
          </a:prstGeom>
          <a:noFill/>
          <a:ln w="19050">
            <a:solidFill>
              <a:srgbClr val="7CCFDB"/>
            </a:solidFill>
            <a:miter lim="800000"/>
            <a:headEnd/>
            <a:tailEnd/>
          </a:ln>
        </p:spPr>
        <p:txBody>
          <a:bodyPr anchor="ctr">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pPr algn="ctr" eaLnBrk="1" hangingPunct="1"/>
            <a:r>
              <a:rPr lang="en-GB" altLang="en-US" dirty="0"/>
              <a:t>Address bus</a:t>
            </a:r>
          </a:p>
        </p:txBody>
      </p:sp>
      <p:sp>
        <p:nvSpPr>
          <p:cNvPr id="29" name="AutoShape 29"/>
          <p:cNvSpPr>
            <a:spLocks noChangeArrowheads="1"/>
          </p:cNvSpPr>
          <p:nvPr/>
        </p:nvSpPr>
        <p:spPr bwMode="auto">
          <a:xfrm>
            <a:off x="4751388" y="4140081"/>
            <a:ext cx="2106613" cy="733663"/>
          </a:xfrm>
          <a:prstGeom prst="leftRightArrow">
            <a:avLst>
              <a:gd name="adj1" fmla="val 50000"/>
              <a:gd name="adj2" fmla="val 62752"/>
            </a:avLst>
          </a:prstGeom>
          <a:noFill/>
          <a:ln w="19050">
            <a:solidFill>
              <a:srgbClr val="7CCFDB"/>
            </a:solidFill>
            <a:miter lim="800000"/>
            <a:headEnd/>
            <a:tailEnd/>
          </a:ln>
        </p:spPr>
        <p:txBody>
          <a:bodyPr wrap="square" anchor="ctr">
            <a:spAutoFit/>
          </a:bodyPr>
          <a:lstStyle>
            <a:defPPr>
              <a:defRPr lang="en-GB"/>
            </a:defPPr>
            <a:lvl1pPr algn="l" rtl="0" fontAlgn="base">
              <a:spcBef>
                <a:spcPct val="0"/>
              </a:spcBef>
              <a:spcAft>
                <a:spcPct val="0"/>
              </a:spcAft>
              <a:defRPr kern="1200">
                <a:solidFill>
                  <a:schemeClr val="tx1"/>
                </a:solidFill>
                <a:latin typeface="Tahoma" panose="020B0604030504040204" pitchFamily="34" charset="0"/>
                <a:ea typeface="+mn-ea"/>
                <a:cs typeface="+mn-cs"/>
              </a:defRPr>
            </a:lvl1pPr>
            <a:lvl2pPr marL="457200" algn="l" rtl="0" fontAlgn="base">
              <a:spcBef>
                <a:spcPct val="0"/>
              </a:spcBef>
              <a:spcAft>
                <a:spcPct val="0"/>
              </a:spcAft>
              <a:defRPr kern="1200">
                <a:solidFill>
                  <a:schemeClr val="tx1"/>
                </a:solidFill>
                <a:latin typeface="Tahoma" panose="020B0604030504040204" pitchFamily="34" charset="0"/>
                <a:ea typeface="+mn-ea"/>
                <a:cs typeface="+mn-cs"/>
              </a:defRPr>
            </a:lvl2pPr>
            <a:lvl3pPr marL="914400" algn="l" rtl="0" fontAlgn="base">
              <a:spcBef>
                <a:spcPct val="0"/>
              </a:spcBef>
              <a:spcAft>
                <a:spcPct val="0"/>
              </a:spcAft>
              <a:defRPr kern="1200">
                <a:solidFill>
                  <a:schemeClr val="tx1"/>
                </a:solidFill>
                <a:latin typeface="Tahoma" panose="020B0604030504040204" pitchFamily="34" charset="0"/>
                <a:ea typeface="+mn-ea"/>
                <a:cs typeface="+mn-cs"/>
              </a:defRPr>
            </a:lvl3pPr>
            <a:lvl4pPr marL="1371600" algn="l" rtl="0" fontAlgn="base">
              <a:spcBef>
                <a:spcPct val="0"/>
              </a:spcBef>
              <a:spcAft>
                <a:spcPct val="0"/>
              </a:spcAft>
              <a:defRPr kern="1200">
                <a:solidFill>
                  <a:schemeClr val="tx1"/>
                </a:solidFill>
                <a:latin typeface="Tahoma" panose="020B0604030504040204" pitchFamily="34" charset="0"/>
                <a:ea typeface="+mn-ea"/>
                <a:cs typeface="+mn-cs"/>
              </a:defRPr>
            </a:lvl4pPr>
            <a:lvl5pPr marL="1828800" algn="l" rtl="0" fontAlgn="base">
              <a:spcBef>
                <a:spcPct val="0"/>
              </a:spcBef>
              <a:spcAft>
                <a:spcPct val="0"/>
              </a:spcAft>
              <a:defRPr kern="1200">
                <a:solidFill>
                  <a:schemeClr val="tx1"/>
                </a:solidFill>
                <a:latin typeface="Tahoma" panose="020B0604030504040204" pitchFamily="34" charset="0"/>
                <a:ea typeface="+mn-ea"/>
                <a:cs typeface="+mn-cs"/>
              </a:defRPr>
            </a:lvl5pPr>
            <a:lvl6pPr marL="2286000" algn="l" defTabSz="914400" rtl="0" eaLnBrk="1" latinLnBrk="0" hangingPunct="1">
              <a:defRPr kern="1200">
                <a:solidFill>
                  <a:schemeClr val="tx1"/>
                </a:solidFill>
                <a:latin typeface="Tahoma" panose="020B0604030504040204" pitchFamily="34" charset="0"/>
                <a:ea typeface="+mn-ea"/>
                <a:cs typeface="+mn-cs"/>
              </a:defRPr>
            </a:lvl6pPr>
            <a:lvl7pPr marL="2743200" algn="l" defTabSz="914400" rtl="0" eaLnBrk="1" latinLnBrk="0" hangingPunct="1">
              <a:defRPr kern="1200">
                <a:solidFill>
                  <a:schemeClr val="tx1"/>
                </a:solidFill>
                <a:latin typeface="Tahoma" panose="020B0604030504040204" pitchFamily="34" charset="0"/>
                <a:ea typeface="+mn-ea"/>
                <a:cs typeface="+mn-cs"/>
              </a:defRPr>
            </a:lvl7pPr>
            <a:lvl8pPr marL="3200400" algn="l" defTabSz="914400" rtl="0" eaLnBrk="1" latinLnBrk="0" hangingPunct="1">
              <a:defRPr kern="1200">
                <a:solidFill>
                  <a:schemeClr val="tx1"/>
                </a:solidFill>
                <a:latin typeface="Tahoma" panose="020B0604030504040204" pitchFamily="34" charset="0"/>
                <a:ea typeface="+mn-ea"/>
                <a:cs typeface="+mn-cs"/>
              </a:defRPr>
            </a:lvl8pPr>
            <a:lvl9pPr marL="3657600" algn="l" defTabSz="914400" rtl="0" eaLnBrk="1" latinLnBrk="0" hangingPunct="1">
              <a:defRPr kern="1200">
                <a:solidFill>
                  <a:schemeClr val="tx1"/>
                </a:solidFill>
                <a:latin typeface="Tahoma" panose="020B0604030504040204" pitchFamily="34" charset="0"/>
                <a:ea typeface="+mn-ea"/>
                <a:cs typeface="+mn-cs"/>
              </a:defRPr>
            </a:lvl9pPr>
          </a:lstStyle>
          <a:p>
            <a:pPr algn="ctr" eaLnBrk="1" hangingPunct="1"/>
            <a:r>
              <a:rPr lang="en-GB" altLang="en-US" dirty="0"/>
              <a:t>    Data bus    </a:t>
            </a:r>
          </a:p>
        </p:txBody>
      </p:sp>
      <p:cxnSp>
        <p:nvCxnSpPr>
          <p:cNvPr id="34" name="Straight Arrow Connector 33"/>
          <p:cNvCxnSpPr>
            <a:stCxn id="26" idx="1"/>
          </p:cNvCxnSpPr>
          <p:nvPr/>
        </p:nvCxnSpPr>
        <p:spPr>
          <a:xfrm>
            <a:off x="7818438" y="2183607"/>
            <a:ext cx="0" cy="304799"/>
          </a:xfrm>
          <a:prstGeom prst="straightConnector1">
            <a:avLst/>
          </a:prstGeom>
          <a:ln w="19050">
            <a:solidFill>
              <a:srgbClr val="7CCFDB"/>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05254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700" dirty="0"/>
              <a:t>What Happens in the Fetch – Decode – Execute cycle?</a:t>
            </a:r>
          </a:p>
        </p:txBody>
      </p:sp>
      <p:sp>
        <p:nvSpPr>
          <p:cNvPr id="3" name="Content Placeholder 2"/>
          <p:cNvSpPr>
            <a:spLocks noGrp="1"/>
          </p:cNvSpPr>
          <p:nvPr>
            <p:ph idx="1"/>
          </p:nvPr>
        </p:nvSpPr>
        <p:spPr/>
        <p:txBody>
          <a:bodyPr>
            <a:normAutofit/>
          </a:bodyPr>
          <a:lstStyle/>
          <a:p>
            <a:r>
              <a:rPr lang="en-GB" sz="2400" dirty="0"/>
              <a:t>Fetch part of the cycle</a:t>
            </a:r>
          </a:p>
          <a:p>
            <a:pPr lvl="1"/>
            <a:r>
              <a:rPr lang="en-GB" dirty="0"/>
              <a:t>Program counter is incremented for each instruction of the program being executed</a:t>
            </a:r>
          </a:p>
          <a:p>
            <a:pPr lvl="1"/>
            <a:r>
              <a:rPr lang="en-GB" dirty="0"/>
              <a:t>The contents of the Program Counter are put into the MAR (Memory Address Register)</a:t>
            </a:r>
          </a:p>
          <a:p>
            <a:pPr lvl="1"/>
            <a:r>
              <a:rPr lang="en-GB" dirty="0"/>
              <a:t>The address is transferred along the Address Bus to Main Memory (this address indicates which part of memory to fetch the data/instructions from</a:t>
            </a:r>
          </a:p>
          <a:p>
            <a:endParaRPr lang="en-GB" sz="2400" dirty="0"/>
          </a:p>
        </p:txBody>
      </p:sp>
    </p:spTree>
    <p:extLst>
      <p:ext uri="{BB962C8B-B14F-4D97-AF65-F5344CB8AC3E}">
        <p14:creationId xmlns:p14="http://schemas.microsoft.com/office/powerpoint/2010/main" val="33877359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700" dirty="0"/>
              <a:t>What Happens in the Fetch – Decode – Execute cycle?</a:t>
            </a:r>
          </a:p>
        </p:txBody>
      </p:sp>
      <p:sp>
        <p:nvSpPr>
          <p:cNvPr id="3" name="Content Placeholder 2"/>
          <p:cNvSpPr>
            <a:spLocks noGrp="1"/>
          </p:cNvSpPr>
          <p:nvPr>
            <p:ph idx="1"/>
          </p:nvPr>
        </p:nvSpPr>
        <p:spPr/>
        <p:txBody>
          <a:bodyPr/>
          <a:lstStyle/>
          <a:p>
            <a:r>
              <a:rPr lang="en-GB" dirty="0"/>
              <a:t>Fetch part of the cycle</a:t>
            </a:r>
          </a:p>
          <a:p>
            <a:pPr lvl="1"/>
            <a:r>
              <a:rPr lang="en-GB" dirty="0"/>
              <a:t>The data/instruction that has been addressed is transferred back to the processor along the data bus</a:t>
            </a:r>
          </a:p>
          <a:p>
            <a:pPr lvl="1"/>
            <a:r>
              <a:rPr lang="en-GB" dirty="0"/>
              <a:t>This is held in the Memory Data Register</a:t>
            </a:r>
          </a:p>
          <a:p>
            <a:pPr lvl="1"/>
            <a:r>
              <a:rPr lang="en-GB" dirty="0"/>
              <a:t>The instruction would then be transferred to the Current Instruction Register.</a:t>
            </a:r>
          </a:p>
          <a:p>
            <a:endParaRPr lang="en-GB" dirty="0"/>
          </a:p>
        </p:txBody>
      </p:sp>
    </p:spTree>
    <p:extLst>
      <p:ext uri="{BB962C8B-B14F-4D97-AF65-F5344CB8AC3E}">
        <p14:creationId xmlns:p14="http://schemas.microsoft.com/office/powerpoint/2010/main" val="25020506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Processor - Registers</a:t>
            </a:r>
          </a:p>
        </p:txBody>
      </p:sp>
      <p:sp>
        <p:nvSpPr>
          <p:cNvPr id="3" name="Content Placeholder 2"/>
          <p:cNvSpPr>
            <a:spLocks noGrp="1"/>
          </p:cNvSpPr>
          <p:nvPr>
            <p:ph idx="1"/>
          </p:nvPr>
        </p:nvSpPr>
        <p:spPr/>
        <p:txBody>
          <a:bodyPr/>
          <a:lstStyle/>
          <a:p>
            <a:r>
              <a:rPr lang="en-GB" sz="2400" dirty="0"/>
              <a:t>PC – Program Counter </a:t>
            </a:r>
          </a:p>
          <a:p>
            <a:pPr lvl="1"/>
            <a:r>
              <a:rPr lang="en-GB" sz="2000" dirty="0"/>
              <a:t>Holds the location of the next instruction/data address in Main Memory</a:t>
            </a:r>
          </a:p>
          <a:p>
            <a:r>
              <a:rPr lang="en-GB" sz="2400" dirty="0"/>
              <a:t>MAR – Memory Address Register </a:t>
            </a:r>
          </a:p>
          <a:p>
            <a:pPr lvl="1"/>
            <a:r>
              <a:rPr lang="en-GB" sz="2000" dirty="0"/>
              <a:t>The contents of the PC are copied here and then transferred along the Address Bus</a:t>
            </a:r>
          </a:p>
          <a:p>
            <a:pPr marL="457200" lvl="1" indent="0">
              <a:buNone/>
            </a:pPr>
            <a:endParaRPr lang="en-GB" dirty="0"/>
          </a:p>
          <a:p>
            <a:endParaRPr lang="en-GB" dirty="0"/>
          </a:p>
        </p:txBody>
      </p:sp>
      <p:sp>
        <p:nvSpPr>
          <p:cNvPr id="4" name="Rounded Rectangle 3"/>
          <p:cNvSpPr/>
          <p:nvPr/>
        </p:nvSpPr>
        <p:spPr>
          <a:xfrm>
            <a:off x="899592" y="4407981"/>
            <a:ext cx="1008112" cy="864096"/>
          </a:xfrm>
          <a:prstGeom prst="round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Arial" panose="020B0604020202020204" pitchFamily="34" charset="0"/>
                <a:cs typeface="Arial" panose="020B0604020202020204" pitchFamily="34" charset="0"/>
              </a:rPr>
              <a:t>PC</a:t>
            </a:r>
            <a:endParaRPr lang="en-GB" dirty="0">
              <a:solidFill>
                <a:schemeClr val="tx1"/>
              </a:solidFill>
              <a:latin typeface="Arial" panose="020B0604020202020204" pitchFamily="34" charset="0"/>
              <a:cs typeface="Arial" panose="020B0604020202020204" pitchFamily="34" charset="0"/>
            </a:endParaRPr>
          </a:p>
        </p:txBody>
      </p:sp>
      <p:sp>
        <p:nvSpPr>
          <p:cNvPr id="5" name="Rounded Rectangle 4"/>
          <p:cNvSpPr/>
          <p:nvPr/>
        </p:nvSpPr>
        <p:spPr>
          <a:xfrm>
            <a:off x="3347864" y="4399421"/>
            <a:ext cx="1008112" cy="864096"/>
          </a:xfrm>
          <a:prstGeom prst="round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Arial" panose="020B0604020202020204" pitchFamily="34" charset="0"/>
                <a:cs typeface="Arial" panose="020B0604020202020204" pitchFamily="34" charset="0"/>
              </a:rPr>
              <a:t>MAR</a:t>
            </a:r>
            <a:endParaRPr lang="en-GB" dirty="0">
              <a:solidFill>
                <a:schemeClr val="tx1"/>
              </a:solidFill>
              <a:latin typeface="Arial" panose="020B0604020202020204" pitchFamily="34" charset="0"/>
              <a:cs typeface="Arial" panose="020B0604020202020204" pitchFamily="34" charset="0"/>
            </a:endParaRPr>
          </a:p>
        </p:txBody>
      </p:sp>
      <p:cxnSp>
        <p:nvCxnSpPr>
          <p:cNvPr id="6" name="Straight Arrow Connector 5"/>
          <p:cNvCxnSpPr>
            <a:stCxn id="4" idx="3"/>
            <a:endCxn id="5" idx="1"/>
          </p:cNvCxnSpPr>
          <p:nvPr/>
        </p:nvCxnSpPr>
        <p:spPr>
          <a:xfrm flipV="1">
            <a:off x="1907704" y="4831469"/>
            <a:ext cx="1440160" cy="8560"/>
          </a:xfrm>
          <a:prstGeom prst="straightConnector1">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sp>
        <p:nvSpPr>
          <p:cNvPr id="7" name="Right Arrow 6"/>
          <p:cNvSpPr/>
          <p:nvPr/>
        </p:nvSpPr>
        <p:spPr>
          <a:xfrm>
            <a:off x="4355976" y="4653136"/>
            <a:ext cx="2880320" cy="432048"/>
          </a:xfrm>
          <a:prstGeom prst="rightArrow">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Address Bus</a:t>
            </a:r>
            <a:endParaRPr lang="en-GB" dirty="0"/>
          </a:p>
        </p:txBody>
      </p:sp>
      <p:sp>
        <p:nvSpPr>
          <p:cNvPr id="8" name="Rounded Rectangle 7"/>
          <p:cNvSpPr/>
          <p:nvPr/>
        </p:nvSpPr>
        <p:spPr>
          <a:xfrm>
            <a:off x="7236296" y="3789040"/>
            <a:ext cx="1296144" cy="2016224"/>
          </a:xfrm>
          <a:prstGeom prst="round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Arial" panose="020B0604020202020204" pitchFamily="34" charset="0"/>
                <a:cs typeface="Arial" panose="020B0604020202020204" pitchFamily="34" charset="0"/>
              </a:rPr>
              <a:t>Main Memory</a:t>
            </a:r>
            <a:endParaRPr lang="en-GB" dirty="0">
              <a:solidFill>
                <a:schemeClr val="tx1"/>
              </a:solidFill>
              <a:latin typeface="Arial" panose="020B0604020202020204" pitchFamily="34" charset="0"/>
              <a:cs typeface="Arial" panose="020B0604020202020204" pitchFamily="34" charset="0"/>
            </a:endParaRPr>
          </a:p>
        </p:txBody>
      </p:sp>
      <p:cxnSp>
        <p:nvCxnSpPr>
          <p:cNvPr id="9" name="Elbow Connector 8"/>
          <p:cNvCxnSpPr>
            <a:endCxn id="4" idx="0"/>
          </p:cNvCxnSpPr>
          <p:nvPr/>
        </p:nvCxnSpPr>
        <p:spPr>
          <a:xfrm flipV="1">
            <a:off x="818610" y="4407981"/>
            <a:ext cx="585038" cy="432048"/>
          </a:xfrm>
          <a:prstGeom prst="bentConnector4">
            <a:avLst>
              <a:gd name="adj1" fmla="val -43711"/>
              <a:gd name="adj2" fmla="val 203586"/>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18567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Processor - Registers</a:t>
            </a:r>
          </a:p>
        </p:txBody>
      </p:sp>
      <p:sp>
        <p:nvSpPr>
          <p:cNvPr id="3" name="Content Placeholder 2"/>
          <p:cNvSpPr>
            <a:spLocks noGrp="1"/>
          </p:cNvSpPr>
          <p:nvPr>
            <p:ph idx="1"/>
          </p:nvPr>
        </p:nvSpPr>
        <p:spPr/>
        <p:txBody>
          <a:bodyPr>
            <a:normAutofit/>
          </a:bodyPr>
          <a:lstStyle/>
          <a:p>
            <a:r>
              <a:rPr lang="en-GB" sz="2300" dirty="0"/>
              <a:t>MDR – Memory Data Register </a:t>
            </a:r>
          </a:p>
          <a:p>
            <a:pPr lvl="1"/>
            <a:r>
              <a:rPr lang="en-GB" sz="2300" dirty="0"/>
              <a:t>Once Data/Instructions are brought from the Memory Address in Main Memory – they are placed in the MDR.</a:t>
            </a:r>
          </a:p>
          <a:p>
            <a:r>
              <a:rPr lang="en-GB" sz="2300" dirty="0"/>
              <a:t>CIR – Current Instruction Register </a:t>
            </a:r>
          </a:p>
          <a:p>
            <a:pPr lvl="1"/>
            <a:r>
              <a:rPr lang="en-GB" sz="2300" dirty="0"/>
              <a:t>The instructions stored in the MDR are copied here</a:t>
            </a:r>
          </a:p>
          <a:p>
            <a:endParaRPr lang="en-GB" sz="2300" dirty="0"/>
          </a:p>
        </p:txBody>
      </p:sp>
      <p:sp>
        <p:nvSpPr>
          <p:cNvPr id="4" name="Rounded Rectangle 3"/>
          <p:cNvSpPr/>
          <p:nvPr/>
        </p:nvSpPr>
        <p:spPr>
          <a:xfrm>
            <a:off x="683568" y="4407981"/>
            <a:ext cx="1008112" cy="864096"/>
          </a:xfrm>
          <a:prstGeom prst="round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Arial" panose="020B0604020202020204" pitchFamily="34" charset="0"/>
                <a:cs typeface="Arial" panose="020B0604020202020204" pitchFamily="34" charset="0"/>
              </a:rPr>
              <a:t>CIR</a:t>
            </a:r>
            <a:endParaRPr lang="en-GB" dirty="0">
              <a:solidFill>
                <a:schemeClr val="tx1"/>
              </a:solidFill>
              <a:latin typeface="Arial" panose="020B0604020202020204" pitchFamily="34" charset="0"/>
              <a:cs typeface="Arial" panose="020B0604020202020204" pitchFamily="34" charset="0"/>
            </a:endParaRPr>
          </a:p>
        </p:txBody>
      </p:sp>
      <p:sp>
        <p:nvSpPr>
          <p:cNvPr id="5" name="Rounded Rectangle 4"/>
          <p:cNvSpPr/>
          <p:nvPr/>
        </p:nvSpPr>
        <p:spPr>
          <a:xfrm>
            <a:off x="3131840" y="4399421"/>
            <a:ext cx="1008112" cy="864096"/>
          </a:xfrm>
          <a:prstGeom prst="round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Arial" panose="020B0604020202020204" pitchFamily="34" charset="0"/>
                <a:cs typeface="Arial" panose="020B0604020202020204" pitchFamily="34" charset="0"/>
              </a:rPr>
              <a:t>MDR</a:t>
            </a:r>
            <a:endParaRPr lang="en-GB" dirty="0">
              <a:solidFill>
                <a:schemeClr val="tx1"/>
              </a:solidFill>
              <a:latin typeface="Arial" panose="020B0604020202020204" pitchFamily="34" charset="0"/>
              <a:cs typeface="Arial" panose="020B0604020202020204" pitchFamily="34" charset="0"/>
            </a:endParaRPr>
          </a:p>
        </p:txBody>
      </p:sp>
      <p:cxnSp>
        <p:nvCxnSpPr>
          <p:cNvPr id="6" name="Straight Arrow Connector 5"/>
          <p:cNvCxnSpPr>
            <a:stCxn id="5" idx="1"/>
            <a:endCxn id="4" idx="3"/>
          </p:cNvCxnSpPr>
          <p:nvPr/>
        </p:nvCxnSpPr>
        <p:spPr>
          <a:xfrm flipH="1">
            <a:off x="1691680" y="4831469"/>
            <a:ext cx="1440160" cy="8560"/>
          </a:xfrm>
          <a:prstGeom prst="straightConnector1">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7020272" y="3789040"/>
            <a:ext cx="1296144" cy="2016224"/>
          </a:xfrm>
          <a:prstGeom prst="round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Arial" panose="020B0604020202020204" pitchFamily="34" charset="0"/>
                <a:cs typeface="Arial" panose="020B0604020202020204" pitchFamily="34" charset="0"/>
              </a:rPr>
              <a:t>Main Memory</a:t>
            </a:r>
            <a:endParaRPr lang="en-GB" dirty="0">
              <a:solidFill>
                <a:schemeClr val="tx1"/>
              </a:solidFill>
              <a:latin typeface="Arial" panose="020B0604020202020204" pitchFamily="34" charset="0"/>
              <a:cs typeface="Arial" panose="020B0604020202020204" pitchFamily="34" charset="0"/>
            </a:endParaRPr>
          </a:p>
        </p:txBody>
      </p:sp>
      <p:sp>
        <p:nvSpPr>
          <p:cNvPr id="10" name="Left-Right Arrow 9"/>
          <p:cNvSpPr/>
          <p:nvPr/>
        </p:nvSpPr>
        <p:spPr>
          <a:xfrm>
            <a:off x="4166714" y="4527965"/>
            <a:ext cx="2853558" cy="538373"/>
          </a:xfrm>
          <a:prstGeom prst="leftRightArrow">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4986406" y="4612485"/>
            <a:ext cx="1214174" cy="369332"/>
          </a:xfrm>
          <a:prstGeom prst="rect">
            <a:avLst/>
          </a:prstGeom>
        </p:spPr>
        <p:txBody>
          <a:bodyPr wrap="square">
            <a:spAutoFit/>
          </a:bodyPr>
          <a:lstStyle/>
          <a:p>
            <a:pPr algn="ctr"/>
            <a:r>
              <a:rPr lang="en-GB" dirty="0">
                <a:latin typeface="Arial" panose="020B0604020202020204" pitchFamily="34" charset="0"/>
                <a:cs typeface="Arial" panose="020B0604020202020204" pitchFamily="34" charset="0"/>
              </a:rPr>
              <a:t>Data Bus</a:t>
            </a:r>
          </a:p>
        </p:txBody>
      </p:sp>
    </p:spTree>
    <p:extLst>
      <p:ext uri="{BB962C8B-B14F-4D97-AF65-F5344CB8AC3E}">
        <p14:creationId xmlns:p14="http://schemas.microsoft.com/office/powerpoint/2010/main" val="40347566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600" dirty="0"/>
              <a:t>What Happens in the Fetch – Decode – Execute cycle?</a:t>
            </a:r>
          </a:p>
        </p:txBody>
      </p:sp>
      <p:sp>
        <p:nvSpPr>
          <p:cNvPr id="3" name="Content Placeholder 2"/>
          <p:cNvSpPr>
            <a:spLocks noGrp="1"/>
          </p:cNvSpPr>
          <p:nvPr>
            <p:ph idx="1"/>
          </p:nvPr>
        </p:nvSpPr>
        <p:spPr/>
        <p:txBody>
          <a:bodyPr>
            <a:normAutofit/>
          </a:bodyPr>
          <a:lstStyle/>
          <a:p>
            <a:r>
              <a:rPr lang="en-GB" sz="2400" dirty="0"/>
              <a:t>Decode / Execute Part</a:t>
            </a:r>
          </a:p>
          <a:p>
            <a:pPr lvl="1"/>
            <a:r>
              <a:rPr lang="en-GB" dirty="0"/>
              <a:t>The instruction to be decoded is held in the Current Instruction Register</a:t>
            </a:r>
          </a:p>
          <a:p>
            <a:pPr lvl="1"/>
            <a:r>
              <a:rPr lang="en-GB" dirty="0"/>
              <a:t>The instruction is split into an Op-Code and an Operand</a:t>
            </a:r>
          </a:p>
          <a:p>
            <a:pPr lvl="1"/>
            <a:r>
              <a:rPr lang="en-GB" dirty="0"/>
              <a:t>The instruction is carried out by the ALU (Arithmetic Logic Unit)</a:t>
            </a:r>
          </a:p>
        </p:txBody>
      </p:sp>
    </p:spTree>
    <p:extLst>
      <p:ext uri="{BB962C8B-B14F-4D97-AF65-F5344CB8AC3E}">
        <p14:creationId xmlns:p14="http://schemas.microsoft.com/office/powerpoint/2010/main" val="8546877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Executing Instructions</a:t>
            </a:r>
          </a:p>
        </p:txBody>
      </p:sp>
      <p:sp>
        <p:nvSpPr>
          <p:cNvPr id="3" name="Content Placeholder 2"/>
          <p:cNvSpPr>
            <a:spLocks noGrp="1"/>
          </p:cNvSpPr>
          <p:nvPr>
            <p:ph idx="1"/>
          </p:nvPr>
        </p:nvSpPr>
        <p:spPr/>
        <p:txBody>
          <a:bodyPr>
            <a:normAutofit/>
          </a:bodyPr>
          <a:lstStyle/>
          <a:p>
            <a:r>
              <a:rPr lang="en-GB" sz="2400" dirty="0"/>
              <a:t>ALU (Arithmetic Logic Unit)</a:t>
            </a:r>
          </a:p>
          <a:p>
            <a:pPr lvl="1"/>
            <a:r>
              <a:rPr lang="en-GB" dirty="0"/>
              <a:t>Performs arithmetic and logical operations including +, -, AND, OR</a:t>
            </a:r>
          </a:p>
          <a:p>
            <a:r>
              <a:rPr lang="en-GB" sz="2400" dirty="0"/>
              <a:t>Accumulator</a:t>
            </a:r>
          </a:p>
          <a:p>
            <a:pPr lvl="1"/>
            <a:r>
              <a:rPr lang="en-GB" dirty="0"/>
              <a:t>Results of calculations are placed into the Accumulator</a:t>
            </a:r>
          </a:p>
          <a:p>
            <a:endParaRPr lang="en-GB" sz="2400" dirty="0"/>
          </a:p>
        </p:txBody>
      </p:sp>
      <p:sp>
        <p:nvSpPr>
          <p:cNvPr id="7" name="Chevron 6"/>
          <p:cNvSpPr/>
          <p:nvPr/>
        </p:nvSpPr>
        <p:spPr>
          <a:xfrm rot="5400000">
            <a:off x="1736949" y="4401108"/>
            <a:ext cx="1404156" cy="1224136"/>
          </a:xfrm>
          <a:prstGeom prst="chevron">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8" name="TextBox 7"/>
          <p:cNvSpPr txBox="1"/>
          <p:nvPr/>
        </p:nvSpPr>
        <p:spPr>
          <a:xfrm>
            <a:off x="2078987" y="4979248"/>
            <a:ext cx="720080"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ALU</a:t>
            </a:r>
            <a:endParaRPr lang="en-GB" dirty="0">
              <a:latin typeface="Arial" panose="020B0604020202020204" pitchFamily="34" charset="0"/>
              <a:cs typeface="Arial" panose="020B0604020202020204" pitchFamily="34" charset="0"/>
            </a:endParaRPr>
          </a:p>
        </p:txBody>
      </p:sp>
      <p:sp>
        <p:nvSpPr>
          <p:cNvPr id="9" name="Rounded Rectangle 8"/>
          <p:cNvSpPr/>
          <p:nvPr/>
        </p:nvSpPr>
        <p:spPr>
          <a:xfrm>
            <a:off x="4365749" y="4485870"/>
            <a:ext cx="2104187" cy="864096"/>
          </a:xfrm>
          <a:prstGeom prst="round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latin typeface="Arial" panose="020B0604020202020204" pitchFamily="34" charset="0"/>
                <a:cs typeface="Arial" panose="020B0604020202020204" pitchFamily="34" charset="0"/>
              </a:rPr>
              <a:t>Accumulator</a:t>
            </a:r>
            <a:endParaRPr lang="en-GB" dirty="0">
              <a:solidFill>
                <a:schemeClr val="tx1"/>
              </a:solidFill>
              <a:latin typeface="Arial" panose="020B0604020202020204" pitchFamily="34" charset="0"/>
              <a:cs typeface="Arial" panose="020B0604020202020204" pitchFamily="34" charset="0"/>
            </a:endParaRPr>
          </a:p>
        </p:txBody>
      </p:sp>
      <p:cxnSp>
        <p:nvCxnSpPr>
          <p:cNvPr id="10" name="Straight Arrow Connector 9"/>
          <p:cNvCxnSpPr>
            <a:endCxn id="9" idx="1"/>
          </p:cNvCxnSpPr>
          <p:nvPr/>
        </p:nvCxnSpPr>
        <p:spPr>
          <a:xfrm>
            <a:off x="3051095" y="4885638"/>
            <a:ext cx="1314654" cy="32280"/>
          </a:xfrm>
          <a:prstGeom prst="straightConnector1">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7378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2</a:t>
            </a:r>
          </a:p>
        </p:txBody>
      </p:sp>
      <p:sp>
        <p:nvSpPr>
          <p:cNvPr id="3" name="Content Placeholder 2"/>
          <p:cNvSpPr>
            <a:spLocks noGrp="1"/>
          </p:cNvSpPr>
          <p:nvPr>
            <p:ph idx="1"/>
          </p:nvPr>
        </p:nvSpPr>
        <p:spPr/>
        <p:txBody>
          <a:bodyPr>
            <a:normAutofit/>
          </a:bodyPr>
          <a:lstStyle/>
          <a:p>
            <a:r>
              <a:rPr lang="en-GB" sz="2400" dirty="0"/>
              <a:t>Produce a Labelled Diagram of the Internal Components of a Computer System</a:t>
            </a:r>
          </a:p>
          <a:p>
            <a:pPr lvl="1"/>
            <a:r>
              <a:rPr lang="en-GB" dirty="0"/>
              <a:t>See Lesson 2 Activity 2</a:t>
            </a:r>
          </a:p>
          <a:p>
            <a:pPr lvl="1"/>
            <a:endParaRPr lang="en-GB" dirty="0"/>
          </a:p>
          <a:p>
            <a:r>
              <a:rPr lang="en-GB" sz="2400" dirty="0"/>
              <a:t>In Pairs Describe in words how the Fetch-Execute Cycle Works</a:t>
            </a:r>
          </a:p>
          <a:p>
            <a:endParaRPr lang="en-GB" sz="2400" dirty="0"/>
          </a:p>
        </p:txBody>
      </p:sp>
    </p:spTree>
    <p:extLst>
      <p:ext uri="{BB962C8B-B14F-4D97-AF65-F5344CB8AC3E}">
        <p14:creationId xmlns:p14="http://schemas.microsoft.com/office/powerpoint/2010/main" val="967743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3 – FDE Cycle</a:t>
            </a:r>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876786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dirty="0"/>
              <a:t>Learning</a:t>
            </a:r>
            <a:r>
              <a:rPr lang="en-GB" b="1" dirty="0"/>
              <a:t> Objectives</a:t>
            </a:r>
            <a:endParaRPr lang="en-GB" dirty="0"/>
          </a:p>
        </p:txBody>
      </p:sp>
      <p:sp>
        <p:nvSpPr>
          <p:cNvPr id="3" name="Content Placeholder 2"/>
          <p:cNvSpPr>
            <a:spLocks noGrp="1"/>
          </p:cNvSpPr>
          <p:nvPr>
            <p:ph idx="1"/>
          </p:nvPr>
        </p:nvSpPr>
        <p:spPr/>
        <p:txBody>
          <a:bodyPr/>
          <a:lstStyle/>
          <a:p>
            <a:pPr lvl="0"/>
            <a:r>
              <a:rPr lang="en-GB" sz="2400" dirty="0"/>
              <a:t>To be able to label an internal diagram of the CPU</a:t>
            </a:r>
          </a:p>
          <a:p>
            <a:pPr lvl="0"/>
            <a:r>
              <a:rPr lang="en-GB" sz="2400" dirty="0"/>
              <a:t>To be able to describe the roles of the MAR and the MDR in the fetch part of the fetch-execute cycle</a:t>
            </a:r>
          </a:p>
          <a:p>
            <a:pPr lvl="0"/>
            <a:r>
              <a:rPr lang="en-GB" sz="2400" dirty="0"/>
              <a:t>To be able to describe the purpose of the accumulator</a:t>
            </a:r>
          </a:p>
          <a:p>
            <a:pPr lvl="0"/>
            <a:r>
              <a:rPr lang="en-GB" sz="2400" dirty="0"/>
              <a:t>To be able to explain the purposes of the ALU, CU and the cache</a:t>
            </a:r>
          </a:p>
          <a:p>
            <a:r>
              <a:rPr lang="en-GB" sz="2400" dirty="0"/>
              <a:t>The describe the importance of the Program Counter in the Fetch-Execute cycle</a:t>
            </a:r>
          </a:p>
          <a:p>
            <a:endParaRPr lang="en-GB" dirty="0"/>
          </a:p>
        </p:txBody>
      </p:sp>
    </p:spTree>
    <p:extLst>
      <p:ext uri="{BB962C8B-B14F-4D97-AF65-F5344CB8AC3E}">
        <p14:creationId xmlns:p14="http://schemas.microsoft.com/office/powerpoint/2010/main" val="1197462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Control Unit</a:t>
            </a:r>
          </a:p>
        </p:txBody>
      </p:sp>
      <p:sp>
        <p:nvSpPr>
          <p:cNvPr id="3" name="Content Placeholder 2"/>
          <p:cNvSpPr>
            <a:spLocks noGrp="1"/>
          </p:cNvSpPr>
          <p:nvPr>
            <p:ph idx="1"/>
          </p:nvPr>
        </p:nvSpPr>
        <p:spPr/>
        <p:txBody>
          <a:bodyPr>
            <a:normAutofit/>
          </a:bodyPr>
          <a:lstStyle/>
          <a:p>
            <a:r>
              <a:rPr lang="en-GB" sz="2400" dirty="0"/>
              <a:t>Sends Control Signals between the different internal components</a:t>
            </a:r>
          </a:p>
          <a:p>
            <a:pPr lvl="1"/>
            <a:r>
              <a:rPr lang="en-GB" dirty="0"/>
              <a:t>Memory Read</a:t>
            </a:r>
          </a:p>
          <a:p>
            <a:pPr lvl="1"/>
            <a:r>
              <a:rPr lang="en-GB" dirty="0"/>
              <a:t>Memory Write</a:t>
            </a:r>
          </a:p>
          <a:p>
            <a:pPr lvl="1"/>
            <a:r>
              <a:rPr lang="en-GB" dirty="0"/>
              <a:t>Hard Disk Drive Read</a:t>
            </a:r>
          </a:p>
          <a:p>
            <a:pPr lvl="1"/>
            <a:r>
              <a:rPr lang="en-GB" dirty="0"/>
              <a:t>I/O Write</a:t>
            </a:r>
          </a:p>
          <a:p>
            <a:endParaRPr lang="en-GB" sz="2400" dirty="0"/>
          </a:p>
        </p:txBody>
      </p:sp>
    </p:spTree>
    <p:extLst>
      <p:ext uri="{BB962C8B-B14F-4D97-AF65-F5344CB8AC3E}">
        <p14:creationId xmlns:p14="http://schemas.microsoft.com/office/powerpoint/2010/main" val="13947099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Plenary</a:t>
            </a:r>
          </a:p>
        </p:txBody>
      </p:sp>
      <p:sp>
        <p:nvSpPr>
          <p:cNvPr id="3" name="Content Placeholder 2"/>
          <p:cNvSpPr>
            <a:spLocks noGrp="1"/>
          </p:cNvSpPr>
          <p:nvPr>
            <p:ph idx="1"/>
          </p:nvPr>
        </p:nvSpPr>
        <p:spPr/>
        <p:txBody>
          <a:bodyPr/>
          <a:lstStyle/>
          <a:p>
            <a:pPr lvl="0"/>
            <a:r>
              <a:rPr lang="en-GB" dirty="0"/>
              <a:t>Questioning</a:t>
            </a:r>
          </a:p>
          <a:p>
            <a:pPr lvl="0"/>
            <a:r>
              <a:rPr lang="en-GB" dirty="0"/>
              <a:t>Produce Question + Mark Scheme</a:t>
            </a:r>
          </a:p>
          <a:p>
            <a:pPr lvl="0"/>
            <a:r>
              <a:rPr lang="en-GB" dirty="0"/>
              <a:t>Exit Pass – Describe the differences between the registers on the processor</a:t>
            </a:r>
          </a:p>
          <a:p>
            <a:pPr lvl="0"/>
            <a:r>
              <a:rPr lang="en-GB" dirty="0"/>
              <a:t>Exit Pass – Describe the differences between the ALU and the CU</a:t>
            </a:r>
          </a:p>
          <a:p>
            <a:endParaRPr lang="en-GB" dirty="0"/>
          </a:p>
        </p:txBody>
      </p:sp>
    </p:spTree>
    <p:extLst>
      <p:ext uri="{BB962C8B-B14F-4D97-AF65-F5344CB8AC3E}">
        <p14:creationId xmlns:p14="http://schemas.microsoft.com/office/powerpoint/2010/main" val="25291834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827585" y="4581127"/>
            <a:ext cx="7536954"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2263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Engagement - Activity 1</a:t>
            </a:r>
          </a:p>
        </p:txBody>
      </p:sp>
      <p:sp>
        <p:nvSpPr>
          <p:cNvPr id="3" name="Content Placeholder 2"/>
          <p:cNvSpPr>
            <a:spLocks noGrp="1"/>
          </p:cNvSpPr>
          <p:nvPr>
            <p:ph idx="1"/>
          </p:nvPr>
        </p:nvSpPr>
        <p:spPr/>
        <p:txBody>
          <a:bodyPr/>
          <a:lstStyle/>
          <a:p>
            <a:r>
              <a:rPr lang="en-GB" dirty="0"/>
              <a:t>On the Diagram Given…</a:t>
            </a:r>
          </a:p>
          <a:p>
            <a:pPr lvl="1"/>
            <a:r>
              <a:rPr lang="en-GB" dirty="0"/>
              <a:t>Use research to try and identify the terms on the sheet</a:t>
            </a:r>
          </a:p>
          <a:p>
            <a:pPr lvl="1"/>
            <a:r>
              <a:rPr lang="en-GB" dirty="0"/>
              <a:t>Write the definitions/explanations of what they do in the boxes</a:t>
            </a:r>
          </a:p>
          <a:p>
            <a:pPr lvl="1"/>
            <a:r>
              <a:rPr lang="en-GB" dirty="0"/>
              <a:t>Then try and label the diagram accurately</a:t>
            </a:r>
          </a:p>
          <a:p>
            <a:pPr marL="0" indent="0">
              <a:buNone/>
            </a:pPr>
            <a:endParaRPr lang="en-GB" dirty="0"/>
          </a:p>
        </p:txBody>
      </p:sp>
    </p:spTree>
    <p:extLst>
      <p:ext uri="{BB962C8B-B14F-4D97-AF65-F5344CB8AC3E}">
        <p14:creationId xmlns:p14="http://schemas.microsoft.com/office/powerpoint/2010/main" val="2437200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dirty="0"/>
              <a:t>Activity 1 - Answers</a:t>
            </a:r>
          </a:p>
        </p:txBody>
      </p:sp>
      <p:sp>
        <p:nvSpPr>
          <p:cNvPr id="5" name="Rectangle 4"/>
          <p:cNvSpPr/>
          <p:nvPr/>
        </p:nvSpPr>
        <p:spPr>
          <a:xfrm>
            <a:off x="539552" y="1556792"/>
            <a:ext cx="2952328" cy="4320480"/>
          </a:xfrm>
          <a:prstGeom prst="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755576" y="1772816"/>
            <a:ext cx="792088" cy="720080"/>
          </a:xfrm>
          <a:prstGeom prst="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2329111" y="1775123"/>
            <a:ext cx="1080120" cy="936104"/>
          </a:xfrm>
          <a:prstGeom prst="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617143" y="3429000"/>
            <a:ext cx="792088" cy="720080"/>
          </a:xfrm>
          <a:prstGeom prst="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Snip Same Side Corner Rectangle 11"/>
          <p:cNvSpPr/>
          <p:nvPr/>
        </p:nvSpPr>
        <p:spPr>
          <a:xfrm>
            <a:off x="971600" y="4551387"/>
            <a:ext cx="1368152" cy="864096"/>
          </a:xfrm>
          <a:prstGeom prst="snip2Same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971600" y="3447281"/>
            <a:ext cx="1168896" cy="584448"/>
          </a:xfrm>
          <a:prstGeom prst="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2483768" y="5085184"/>
            <a:ext cx="934244" cy="720080"/>
          </a:xfrm>
          <a:prstGeom prst="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5580112" y="1556791"/>
            <a:ext cx="1116124" cy="3693319"/>
          </a:xfrm>
          <a:prstGeom prst="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p:cNvSpPr/>
          <p:nvPr/>
        </p:nvSpPr>
        <p:spPr>
          <a:xfrm>
            <a:off x="3491880" y="1988840"/>
            <a:ext cx="2088232" cy="360040"/>
          </a:xfrm>
          <a:prstGeom prst="rightArrow">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Left-Right Arrow 18"/>
          <p:cNvSpPr/>
          <p:nvPr/>
        </p:nvSpPr>
        <p:spPr>
          <a:xfrm>
            <a:off x="3491880" y="4031729"/>
            <a:ext cx="2088232" cy="405383"/>
          </a:xfrm>
          <a:prstGeom prst="leftRightArrow">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a:stCxn id="6" idx="3"/>
          </p:cNvCxnSpPr>
          <p:nvPr/>
        </p:nvCxnSpPr>
        <p:spPr>
          <a:xfrm>
            <a:off x="1547664" y="2132856"/>
            <a:ext cx="792088" cy="0"/>
          </a:xfrm>
          <a:prstGeom prst="line">
            <a:avLst/>
          </a:prstGeom>
          <a:ln w="22225">
            <a:solidFill>
              <a:srgbClr val="7CCFDB"/>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140496" y="3933056"/>
            <a:ext cx="476647" cy="0"/>
          </a:xfrm>
          <a:prstGeom prst="line">
            <a:avLst/>
          </a:prstGeom>
          <a:ln w="19050">
            <a:solidFill>
              <a:srgbClr val="7CCFD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3" idx="2"/>
          </p:cNvCxnSpPr>
          <p:nvPr/>
        </p:nvCxnSpPr>
        <p:spPr>
          <a:xfrm flipH="1">
            <a:off x="1547664" y="4031729"/>
            <a:ext cx="8384" cy="519658"/>
          </a:xfrm>
          <a:prstGeom prst="line">
            <a:avLst/>
          </a:prstGeom>
          <a:ln w="19050">
            <a:solidFill>
              <a:srgbClr val="7CCFDB"/>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329111" y="4797152"/>
            <a:ext cx="621779" cy="0"/>
          </a:xfrm>
          <a:prstGeom prst="line">
            <a:avLst/>
          </a:prstGeom>
          <a:ln w="19050">
            <a:solidFill>
              <a:srgbClr val="7CCFDB"/>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endCxn id="14" idx="0"/>
          </p:cNvCxnSpPr>
          <p:nvPr/>
        </p:nvCxnSpPr>
        <p:spPr>
          <a:xfrm>
            <a:off x="2950890" y="4797152"/>
            <a:ext cx="0" cy="288032"/>
          </a:xfrm>
          <a:prstGeom prst="line">
            <a:avLst/>
          </a:prstGeom>
          <a:ln w="19050">
            <a:solidFill>
              <a:srgbClr val="7CCFDB"/>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6687827" y="1556791"/>
            <a:ext cx="1116124" cy="3693319"/>
          </a:xfrm>
          <a:prstGeom prst="rect">
            <a:avLst/>
          </a:prstGeom>
          <a:no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Box 38"/>
          <p:cNvSpPr txBox="1"/>
          <p:nvPr/>
        </p:nvSpPr>
        <p:spPr>
          <a:xfrm>
            <a:off x="863588" y="1988840"/>
            <a:ext cx="576064"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PC</a:t>
            </a:r>
            <a:endParaRPr lang="en-GB" dirty="0">
              <a:latin typeface="Arial" panose="020B0604020202020204" pitchFamily="34" charset="0"/>
              <a:cs typeface="Arial" panose="020B0604020202020204" pitchFamily="34" charset="0"/>
            </a:endParaRPr>
          </a:p>
        </p:txBody>
      </p:sp>
      <p:sp>
        <p:nvSpPr>
          <p:cNvPr id="40" name="TextBox 39"/>
          <p:cNvSpPr txBox="1"/>
          <p:nvPr/>
        </p:nvSpPr>
        <p:spPr>
          <a:xfrm>
            <a:off x="2521812" y="2058509"/>
            <a:ext cx="694717"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MAR</a:t>
            </a:r>
            <a:endParaRPr lang="en-GB" dirty="0">
              <a:latin typeface="Arial" panose="020B0604020202020204" pitchFamily="34" charset="0"/>
              <a:cs typeface="Arial" panose="020B0604020202020204" pitchFamily="34" charset="0"/>
            </a:endParaRPr>
          </a:p>
        </p:txBody>
      </p:sp>
      <p:sp>
        <p:nvSpPr>
          <p:cNvPr id="41" name="TextBox 40"/>
          <p:cNvSpPr txBox="1"/>
          <p:nvPr/>
        </p:nvSpPr>
        <p:spPr>
          <a:xfrm>
            <a:off x="1340024" y="3532366"/>
            <a:ext cx="675692"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CIR</a:t>
            </a:r>
            <a:endParaRPr lang="en-GB" dirty="0">
              <a:latin typeface="Arial" panose="020B0604020202020204" pitchFamily="34" charset="0"/>
              <a:cs typeface="Arial" panose="020B0604020202020204" pitchFamily="34" charset="0"/>
            </a:endParaRPr>
          </a:p>
        </p:txBody>
      </p:sp>
      <p:sp>
        <p:nvSpPr>
          <p:cNvPr id="42" name="TextBox 41"/>
          <p:cNvSpPr txBox="1"/>
          <p:nvPr/>
        </p:nvSpPr>
        <p:spPr>
          <a:xfrm>
            <a:off x="2665828" y="3604374"/>
            <a:ext cx="752184"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MDR</a:t>
            </a:r>
            <a:endParaRPr lang="en-GB" dirty="0">
              <a:latin typeface="Arial" panose="020B0604020202020204" pitchFamily="34" charset="0"/>
              <a:cs typeface="Arial" panose="020B0604020202020204" pitchFamily="34" charset="0"/>
            </a:endParaRPr>
          </a:p>
        </p:txBody>
      </p:sp>
      <p:sp>
        <p:nvSpPr>
          <p:cNvPr id="43" name="TextBox 42"/>
          <p:cNvSpPr txBox="1"/>
          <p:nvPr/>
        </p:nvSpPr>
        <p:spPr>
          <a:xfrm>
            <a:off x="1265920" y="4798769"/>
            <a:ext cx="643880"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ALU</a:t>
            </a:r>
            <a:endParaRPr lang="en-GB" dirty="0">
              <a:latin typeface="Arial" panose="020B0604020202020204" pitchFamily="34" charset="0"/>
              <a:cs typeface="Arial" panose="020B0604020202020204" pitchFamily="34" charset="0"/>
            </a:endParaRPr>
          </a:p>
        </p:txBody>
      </p:sp>
      <p:sp>
        <p:nvSpPr>
          <p:cNvPr id="44" name="TextBox 43"/>
          <p:cNvSpPr txBox="1"/>
          <p:nvPr/>
        </p:nvSpPr>
        <p:spPr>
          <a:xfrm>
            <a:off x="2495519" y="5323507"/>
            <a:ext cx="996361" cy="253916"/>
          </a:xfrm>
          <a:prstGeom prst="rect">
            <a:avLst/>
          </a:prstGeom>
          <a:noFill/>
        </p:spPr>
        <p:txBody>
          <a:bodyPr wrap="square" rtlCol="0">
            <a:spAutoFit/>
          </a:bodyPr>
          <a:lstStyle/>
          <a:p>
            <a:r>
              <a:rPr lang="en-GB" sz="1050" dirty="0" smtClean="0">
                <a:latin typeface="Arial" panose="020B0604020202020204" pitchFamily="34" charset="0"/>
                <a:cs typeface="Arial" panose="020B0604020202020204" pitchFamily="34" charset="0"/>
              </a:rPr>
              <a:t>Accumulator</a:t>
            </a:r>
            <a:endParaRPr lang="en-GB" sz="1050" dirty="0">
              <a:latin typeface="Arial" panose="020B0604020202020204" pitchFamily="34" charset="0"/>
              <a:cs typeface="Arial" panose="020B0604020202020204" pitchFamily="34" charset="0"/>
            </a:endParaRPr>
          </a:p>
        </p:txBody>
      </p:sp>
      <p:sp>
        <p:nvSpPr>
          <p:cNvPr id="45" name="TextBox 44"/>
          <p:cNvSpPr txBox="1"/>
          <p:nvPr/>
        </p:nvSpPr>
        <p:spPr>
          <a:xfrm>
            <a:off x="5652120" y="1556792"/>
            <a:ext cx="1035707" cy="3693319"/>
          </a:xfrm>
          <a:prstGeom prst="rect">
            <a:avLst/>
          </a:prstGeom>
          <a:noFill/>
        </p:spPr>
        <p:txBody>
          <a:bodyPr wrap="square" rtlCol="0">
            <a:spAutoFit/>
          </a:bodyPr>
          <a:lstStyle/>
          <a:p>
            <a:r>
              <a:rPr lang="en-GB" dirty="0" smtClean="0"/>
              <a:t>0001</a:t>
            </a:r>
          </a:p>
          <a:p>
            <a:r>
              <a:rPr lang="en-GB" dirty="0" smtClean="0"/>
              <a:t>0010</a:t>
            </a:r>
          </a:p>
          <a:p>
            <a:r>
              <a:rPr lang="en-GB" dirty="0" smtClean="0"/>
              <a:t>0011</a:t>
            </a:r>
          </a:p>
          <a:p>
            <a:r>
              <a:rPr lang="en-GB" dirty="0" smtClean="0"/>
              <a:t>0100</a:t>
            </a:r>
          </a:p>
          <a:p>
            <a:r>
              <a:rPr lang="en-GB" dirty="0" smtClean="0"/>
              <a:t>0101</a:t>
            </a:r>
          </a:p>
          <a:p>
            <a:r>
              <a:rPr lang="en-GB" dirty="0" smtClean="0"/>
              <a:t>0110</a:t>
            </a:r>
          </a:p>
          <a:p>
            <a:r>
              <a:rPr lang="en-GB" dirty="0" smtClean="0"/>
              <a:t>0111</a:t>
            </a:r>
          </a:p>
          <a:p>
            <a:r>
              <a:rPr lang="en-GB" dirty="0" smtClean="0"/>
              <a:t>1000</a:t>
            </a:r>
          </a:p>
          <a:p>
            <a:r>
              <a:rPr lang="en-GB" dirty="0" smtClean="0"/>
              <a:t>1001</a:t>
            </a:r>
          </a:p>
          <a:p>
            <a:r>
              <a:rPr lang="en-GB" dirty="0" smtClean="0"/>
              <a:t>1010</a:t>
            </a:r>
          </a:p>
          <a:p>
            <a:r>
              <a:rPr lang="en-GB" dirty="0" smtClean="0"/>
              <a:t>1011</a:t>
            </a:r>
          </a:p>
          <a:p>
            <a:r>
              <a:rPr lang="en-GB" dirty="0" smtClean="0"/>
              <a:t>1100</a:t>
            </a:r>
          </a:p>
          <a:p>
            <a:r>
              <a:rPr lang="en-GB" dirty="0" smtClean="0"/>
              <a:t>1101</a:t>
            </a:r>
            <a:endParaRPr lang="en-GB" dirty="0"/>
          </a:p>
        </p:txBody>
      </p:sp>
      <p:sp>
        <p:nvSpPr>
          <p:cNvPr id="46" name="TextBox 45"/>
          <p:cNvSpPr txBox="1"/>
          <p:nvPr/>
        </p:nvSpPr>
        <p:spPr>
          <a:xfrm>
            <a:off x="6728035" y="1540820"/>
            <a:ext cx="1035707" cy="1754326"/>
          </a:xfrm>
          <a:prstGeom prst="rect">
            <a:avLst/>
          </a:prstGeom>
          <a:noFill/>
        </p:spPr>
        <p:txBody>
          <a:bodyPr wrap="square" rtlCol="0">
            <a:spAutoFit/>
          </a:bodyPr>
          <a:lstStyle/>
          <a:p>
            <a:r>
              <a:rPr lang="en-GB" dirty="0" smtClean="0"/>
              <a:t>INP</a:t>
            </a:r>
          </a:p>
          <a:p>
            <a:r>
              <a:rPr lang="en-GB" dirty="0" smtClean="0"/>
              <a:t>Add 5</a:t>
            </a:r>
          </a:p>
          <a:p>
            <a:r>
              <a:rPr lang="en-GB" dirty="0" smtClean="0"/>
              <a:t>INP</a:t>
            </a:r>
          </a:p>
          <a:p>
            <a:r>
              <a:rPr lang="en-GB" dirty="0" smtClean="0"/>
              <a:t>STO 8</a:t>
            </a:r>
          </a:p>
          <a:p>
            <a:r>
              <a:rPr lang="en-GB" dirty="0" smtClean="0"/>
              <a:t>INP</a:t>
            </a:r>
          </a:p>
          <a:p>
            <a:r>
              <a:rPr lang="en-GB" dirty="0" smtClean="0"/>
              <a:t>ADD 8</a:t>
            </a:r>
            <a:endParaRPr lang="en-GB" dirty="0"/>
          </a:p>
        </p:txBody>
      </p:sp>
      <p:sp>
        <p:nvSpPr>
          <p:cNvPr id="48" name="TextBox 47"/>
          <p:cNvSpPr txBox="1"/>
          <p:nvPr/>
        </p:nvSpPr>
        <p:spPr>
          <a:xfrm>
            <a:off x="3666579" y="1590457"/>
            <a:ext cx="1738833"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Address Bus</a:t>
            </a:r>
            <a:endParaRPr lang="en-GB" dirty="0">
              <a:latin typeface="Arial" panose="020B0604020202020204" pitchFamily="34" charset="0"/>
              <a:cs typeface="Arial" panose="020B0604020202020204" pitchFamily="34" charset="0"/>
            </a:endParaRPr>
          </a:p>
        </p:txBody>
      </p:sp>
      <p:sp>
        <p:nvSpPr>
          <p:cNvPr id="49" name="TextBox 48"/>
          <p:cNvSpPr txBox="1"/>
          <p:nvPr/>
        </p:nvSpPr>
        <p:spPr>
          <a:xfrm>
            <a:off x="3851920" y="3651463"/>
            <a:ext cx="1605154"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Data Bus</a:t>
            </a:r>
            <a:endParaRPr lang="en-GB" dirty="0">
              <a:latin typeface="Arial" panose="020B0604020202020204" pitchFamily="34" charset="0"/>
              <a:cs typeface="Arial" panose="020B0604020202020204" pitchFamily="34" charset="0"/>
            </a:endParaRPr>
          </a:p>
        </p:txBody>
      </p:sp>
      <p:sp>
        <p:nvSpPr>
          <p:cNvPr id="50" name="TextBox 49"/>
          <p:cNvSpPr txBox="1"/>
          <p:nvPr/>
        </p:nvSpPr>
        <p:spPr>
          <a:xfrm>
            <a:off x="1074291" y="1188626"/>
            <a:ext cx="1738833"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Processor</a:t>
            </a:r>
            <a:endParaRPr lang="en-GB" dirty="0">
              <a:latin typeface="Arial" panose="020B0604020202020204" pitchFamily="34" charset="0"/>
              <a:cs typeface="Arial" panose="020B0604020202020204" pitchFamily="34" charset="0"/>
            </a:endParaRPr>
          </a:p>
        </p:txBody>
      </p:sp>
      <p:sp>
        <p:nvSpPr>
          <p:cNvPr id="51" name="TextBox 50"/>
          <p:cNvSpPr txBox="1"/>
          <p:nvPr/>
        </p:nvSpPr>
        <p:spPr>
          <a:xfrm>
            <a:off x="5818410" y="1171488"/>
            <a:ext cx="1738833"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Main Memory</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8907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Key Words</a:t>
            </a:r>
          </a:p>
        </p:txBody>
      </p:sp>
      <p:sp>
        <p:nvSpPr>
          <p:cNvPr id="3" name="Content Placeholder 2"/>
          <p:cNvSpPr>
            <a:spLocks noGrp="1"/>
          </p:cNvSpPr>
          <p:nvPr>
            <p:ph idx="1"/>
          </p:nvPr>
        </p:nvSpPr>
        <p:spPr>
          <a:xfrm>
            <a:off x="457200" y="1600201"/>
            <a:ext cx="4042792" cy="4277652"/>
          </a:xfrm>
        </p:spPr>
        <p:txBody>
          <a:bodyPr>
            <a:normAutofit/>
          </a:bodyPr>
          <a:lstStyle/>
          <a:p>
            <a:pPr lvl="0"/>
            <a:r>
              <a:rPr lang="en-GB" sz="2400" dirty="0"/>
              <a:t>Von Neumann Architecture</a:t>
            </a:r>
          </a:p>
          <a:p>
            <a:pPr lvl="0"/>
            <a:r>
              <a:rPr lang="en-GB" sz="2400" dirty="0"/>
              <a:t>MAR (Memory Address Register)</a:t>
            </a:r>
          </a:p>
          <a:p>
            <a:pPr lvl="0"/>
            <a:r>
              <a:rPr lang="en-GB" sz="2400" dirty="0"/>
              <a:t>MDR (Memory Data Register)</a:t>
            </a:r>
          </a:p>
          <a:p>
            <a:pPr lvl="0"/>
            <a:r>
              <a:rPr lang="en-GB" sz="2400" dirty="0"/>
              <a:t>Program Counter</a:t>
            </a:r>
          </a:p>
          <a:p>
            <a:pPr lvl="0"/>
            <a:r>
              <a:rPr lang="en-GB" sz="2400" dirty="0"/>
              <a:t>Accumulator</a:t>
            </a:r>
          </a:p>
          <a:p>
            <a:endParaRPr lang="en-GB" sz="2400" dirty="0"/>
          </a:p>
          <a:p>
            <a:endParaRPr lang="en-GB" sz="2400" dirty="0"/>
          </a:p>
        </p:txBody>
      </p:sp>
      <p:sp>
        <p:nvSpPr>
          <p:cNvPr id="4" name="Content Placeholder 2"/>
          <p:cNvSpPr txBox="1">
            <a:spLocks/>
          </p:cNvSpPr>
          <p:nvPr/>
        </p:nvSpPr>
        <p:spPr>
          <a:xfrm>
            <a:off x="4499992" y="1628800"/>
            <a:ext cx="4330824" cy="427765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r>
              <a:rPr lang="en-GB" sz="2400" dirty="0"/>
              <a:t>ALU (Arithmetic Logic Unit)</a:t>
            </a:r>
          </a:p>
          <a:p>
            <a:pPr lvl="0"/>
            <a:r>
              <a:rPr lang="en-GB" sz="2400" dirty="0"/>
              <a:t>CU (Control Unit)</a:t>
            </a:r>
          </a:p>
          <a:p>
            <a:pPr lvl="0"/>
            <a:r>
              <a:rPr lang="en-GB" sz="2400" dirty="0"/>
              <a:t>Cache</a:t>
            </a:r>
          </a:p>
          <a:p>
            <a:pPr lvl="0"/>
            <a:r>
              <a:rPr lang="en-GB" sz="2400" dirty="0"/>
              <a:t>Fetch/Execute</a:t>
            </a:r>
          </a:p>
          <a:p>
            <a:pPr lvl="0"/>
            <a:r>
              <a:rPr lang="en-GB" sz="2400" dirty="0"/>
              <a:t>Busses</a:t>
            </a:r>
          </a:p>
          <a:p>
            <a:pPr lvl="0"/>
            <a:endParaRPr lang="en-GB" sz="2400" dirty="0"/>
          </a:p>
        </p:txBody>
      </p:sp>
    </p:spTree>
    <p:extLst>
      <p:ext uri="{BB962C8B-B14F-4D97-AF65-F5344CB8AC3E}">
        <p14:creationId xmlns:p14="http://schemas.microsoft.com/office/powerpoint/2010/main" val="971398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Computer Systems</a:t>
            </a:r>
          </a:p>
        </p:txBody>
      </p:sp>
      <p:sp>
        <p:nvSpPr>
          <p:cNvPr id="3" name="Content Placeholder 2"/>
          <p:cNvSpPr>
            <a:spLocks noGrp="1"/>
          </p:cNvSpPr>
          <p:nvPr>
            <p:ph idx="1"/>
          </p:nvPr>
        </p:nvSpPr>
        <p:spPr/>
        <p:txBody>
          <a:bodyPr>
            <a:noAutofit/>
          </a:bodyPr>
          <a:lstStyle/>
          <a:p>
            <a:r>
              <a:rPr lang="en-GB" altLang="en-US" sz="2400" dirty="0"/>
              <a:t>Internal Components</a:t>
            </a:r>
          </a:p>
          <a:p>
            <a:pPr lvl="1"/>
            <a:r>
              <a:rPr lang="en-GB" altLang="en-US" dirty="0"/>
              <a:t>The processor</a:t>
            </a:r>
          </a:p>
          <a:p>
            <a:pPr lvl="1"/>
            <a:r>
              <a:rPr lang="en-GB" altLang="en-US" dirty="0"/>
              <a:t>Main memory (RAM, ROM, EEPROM)</a:t>
            </a:r>
          </a:p>
          <a:p>
            <a:pPr lvl="1"/>
            <a:r>
              <a:rPr lang="en-GB" altLang="en-US" dirty="0"/>
              <a:t>I/O controllers </a:t>
            </a:r>
          </a:p>
          <a:p>
            <a:pPr lvl="1"/>
            <a:r>
              <a:rPr lang="en-GB" altLang="en-US" dirty="0"/>
              <a:t>Buses</a:t>
            </a:r>
          </a:p>
          <a:p>
            <a:r>
              <a:rPr lang="en-GB" altLang="en-US" sz="2400" dirty="0"/>
              <a:t>External components (peripherals)</a:t>
            </a:r>
          </a:p>
          <a:p>
            <a:pPr lvl="1"/>
            <a:r>
              <a:rPr lang="en-GB" altLang="en-US" dirty="0"/>
              <a:t>Keyboard, mouse, printer, disk drives</a:t>
            </a:r>
          </a:p>
          <a:p>
            <a:pPr lvl="1"/>
            <a:r>
              <a:rPr lang="en-GB" altLang="en-US" dirty="0"/>
              <a:t>I/O Devices / I/O Ports</a:t>
            </a:r>
          </a:p>
          <a:p>
            <a:pPr lvl="1"/>
            <a:r>
              <a:rPr lang="en-GB" altLang="en-US" dirty="0"/>
              <a:t>Secondary Storage</a:t>
            </a:r>
          </a:p>
          <a:p>
            <a:endParaRPr lang="en-GB" sz="2400" dirty="0"/>
          </a:p>
          <a:p>
            <a:endParaRPr lang="en-GB" sz="2400" dirty="0"/>
          </a:p>
        </p:txBody>
      </p:sp>
    </p:spTree>
    <p:extLst>
      <p:ext uri="{BB962C8B-B14F-4D97-AF65-F5344CB8AC3E}">
        <p14:creationId xmlns:p14="http://schemas.microsoft.com/office/powerpoint/2010/main" val="2173503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Processor</a:t>
            </a:r>
          </a:p>
        </p:txBody>
      </p:sp>
      <p:sp>
        <p:nvSpPr>
          <p:cNvPr id="3" name="Content Placeholder 2"/>
          <p:cNvSpPr>
            <a:spLocks noGrp="1"/>
          </p:cNvSpPr>
          <p:nvPr>
            <p:ph idx="1"/>
          </p:nvPr>
        </p:nvSpPr>
        <p:spPr/>
        <p:txBody>
          <a:bodyPr/>
          <a:lstStyle/>
          <a:p>
            <a:r>
              <a:rPr lang="en-GB" dirty="0"/>
              <a:t>The “brains” of the computer</a:t>
            </a:r>
          </a:p>
          <a:p>
            <a:r>
              <a:rPr lang="en-GB" dirty="0"/>
              <a:t>Carries out instructions (Executes Instructions)</a:t>
            </a:r>
          </a:p>
          <a:p>
            <a:r>
              <a:rPr lang="en-GB" dirty="0"/>
              <a:t>Processes Data</a:t>
            </a:r>
          </a:p>
          <a:p>
            <a:r>
              <a:rPr lang="en-GB" dirty="0"/>
              <a:t>Retrieves Data/Instructions from Main Memory (Fetch)</a:t>
            </a:r>
          </a:p>
          <a:p>
            <a:r>
              <a:rPr lang="en-GB" dirty="0"/>
              <a:t>Stores Data into Main Memory once Executed</a:t>
            </a:r>
          </a:p>
          <a:p>
            <a:endParaRPr lang="en-GB" dirty="0"/>
          </a:p>
        </p:txBody>
      </p:sp>
    </p:spTree>
    <p:extLst>
      <p:ext uri="{BB962C8B-B14F-4D97-AF65-F5344CB8AC3E}">
        <p14:creationId xmlns:p14="http://schemas.microsoft.com/office/powerpoint/2010/main" val="3227999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Main Memory</a:t>
            </a:r>
          </a:p>
        </p:txBody>
      </p:sp>
      <p:sp>
        <p:nvSpPr>
          <p:cNvPr id="3" name="Content Placeholder 2"/>
          <p:cNvSpPr>
            <a:spLocks noGrp="1"/>
          </p:cNvSpPr>
          <p:nvPr>
            <p:ph idx="1"/>
          </p:nvPr>
        </p:nvSpPr>
        <p:spPr/>
        <p:txBody>
          <a:bodyPr>
            <a:normAutofit/>
          </a:bodyPr>
          <a:lstStyle/>
          <a:p>
            <a:r>
              <a:rPr lang="en-GB" sz="2400" dirty="0"/>
              <a:t>RAM – Random Access Memory</a:t>
            </a:r>
          </a:p>
          <a:p>
            <a:pPr lvl="1"/>
            <a:r>
              <a:rPr lang="en-GB" dirty="0"/>
              <a:t>Holds Data and Instructions that are currently in use by the processor</a:t>
            </a:r>
          </a:p>
          <a:p>
            <a:pPr lvl="1"/>
            <a:r>
              <a:rPr lang="en-GB" dirty="0"/>
              <a:t>Located on the Motherboard</a:t>
            </a:r>
          </a:p>
          <a:p>
            <a:pPr lvl="1"/>
            <a:r>
              <a:rPr lang="en-GB" dirty="0"/>
              <a:t>Directly Accessible by the processor</a:t>
            </a:r>
          </a:p>
          <a:p>
            <a:pPr lvl="1"/>
            <a:r>
              <a:rPr lang="en-GB" dirty="0"/>
              <a:t>All data/instructions are lost once power is turned off</a:t>
            </a:r>
          </a:p>
          <a:p>
            <a:endParaRPr lang="en-GB" sz="2400" dirty="0"/>
          </a:p>
        </p:txBody>
      </p:sp>
    </p:spTree>
    <p:extLst>
      <p:ext uri="{BB962C8B-B14F-4D97-AF65-F5344CB8AC3E}">
        <p14:creationId xmlns:p14="http://schemas.microsoft.com/office/powerpoint/2010/main" val="968817304"/>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673</TotalTime>
  <Words>1064</Words>
  <Application>Microsoft Office PowerPoint</Application>
  <PresentationFormat>On-screen Show (4:3)</PresentationFormat>
  <Paragraphs>216</Paragraphs>
  <Slides>32</Slides>
  <Notes>0</Notes>
  <HiddenSlides>0</HiddenSlides>
  <MMClips>0</MMClips>
  <ScaleCrop>false</ScaleCrop>
  <HeadingPairs>
    <vt:vector size="4" baseType="variant">
      <vt:variant>
        <vt:lpstr>Theme</vt:lpstr>
      </vt:variant>
      <vt:variant>
        <vt:i4>3</vt:i4>
      </vt:variant>
      <vt:variant>
        <vt:lpstr>Slide Titles</vt:lpstr>
      </vt:variant>
      <vt:variant>
        <vt:i4>32</vt:i4>
      </vt:variant>
    </vt:vector>
  </HeadingPairs>
  <TitlesOfParts>
    <vt:vector size="35" baseType="lpstr">
      <vt:lpstr>1_Custom Design</vt:lpstr>
      <vt:lpstr>Custom Design</vt:lpstr>
      <vt:lpstr>2_Custom Design</vt:lpstr>
      <vt:lpstr>Unit 1.1  System Architecture Lesson 2</vt:lpstr>
      <vt:lpstr>Big Picture</vt:lpstr>
      <vt:lpstr>Learning Objectives</vt:lpstr>
      <vt:lpstr>Engagement - Activity 1</vt:lpstr>
      <vt:lpstr>Activity 1 - Answers</vt:lpstr>
      <vt:lpstr>Key Words</vt:lpstr>
      <vt:lpstr>Computer Systems</vt:lpstr>
      <vt:lpstr>The Processor</vt:lpstr>
      <vt:lpstr>Main Memory</vt:lpstr>
      <vt:lpstr>Main Memory</vt:lpstr>
      <vt:lpstr>Main Memory</vt:lpstr>
      <vt:lpstr>I/O Controllers</vt:lpstr>
      <vt:lpstr>System Busses</vt:lpstr>
      <vt:lpstr>Address Bus</vt:lpstr>
      <vt:lpstr>Data Bus</vt:lpstr>
      <vt:lpstr>Control Bus</vt:lpstr>
      <vt:lpstr>Peripherals</vt:lpstr>
      <vt:lpstr>I/O Ports</vt:lpstr>
      <vt:lpstr>Secondary Storage</vt:lpstr>
      <vt:lpstr>A Computer System</vt:lpstr>
      <vt:lpstr>Processor</vt:lpstr>
      <vt:lpstr>What Happens in the Fetch – Decode – Execute cycle?</vt:lpstr>
      <vt:lpstr>What Happens in the Fetch – Decode – Execute cycle?</vt:lpstr>
      <vt:lpstr>Processor - Registers</vt:lpstr>
      <vt:lpstr>Processor - Registers</vt:lpstr>
      <vt:lpstr>What Happens in the Fetch – Decode – Execute cycle?</vt:lpstr>
      <vt:lpstr>Executing Instructions</vt:lpstr>
      <vt:lpstr>Activity 2</vt:lpstr>
      <vt:lpstr>Activity 3 – FDE Cycle</vt:lpstr>
      <vt:lpstr>Control Unit</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1.1 Systems Architecture</dc:title>
  <dc:creator>OCR</dc:creator>
  <cp:keywords>OCR, GCSE, (9-1), Computer Science, Unit 1.1, Systems Architecture</cp:keywords>
  <cp:lastModifiedBy>Suzette Green</cp:lastModifiedBy>
  <cp:revision>46</cp:revision>
  <dcterms:created xsi:type="dcterms:W3CDTF">2015-10-07T12:54:48Z</dcterms:created>
  <dcterms:modified xsi:type="dcterms:W3CDTF">2016-07-15T11:21:39Z</dcterms:modified>
</cp:coreProperties>
</file>